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83" r:id="rId5"/>
    <p:sldId id="420" r:id="rId6"/>
    <p:sldId id="426" r:id="rId7"/>
    <p:sldId id="346" r:id="rId8"/>
    <p:sldId id="298" r:id="rId9"/>
    <p:sldId id="421" r:id="rId10"/>
    <p:sldId id="422" r:id="rId11"/>
    <p:sldId id="433" r:id="rId12"/>
    <p:sldId id="435" r:id="rId13"/>
    <p:sldId id="434" r:id="rId14"/>
    <p:sldId id="436" r:id="rId15"/>
    <p:sldId id="423" r:id="rId16"/>
    <p:sldId id="424" r:id="rId17"/>
    <p:sldId id="427" r:id="rId18"/>
    <p:sldId id="425" r:id="rId19"/>
    <p:sldId id="428" r:id="rId20"/>
    <p:sldId id="429" r:id="rId21"/>
    <p:sldId id="431" r:id="rId22"/>
    <p:sldId id="437" r:id="rId23"/>
    <p:sldId id="438" r:id="rId24"/>
    <p:sldId id="439" r:id="rId25"/>
    <p:sldId id="440" r:id="rId26"/>
    <p:sldId id="430" r:id="rId27"/>
    <p:sldId id="441" r:id="rId28"/>
    <p:sldId id="432" r:id="rId29"/>
    <p:sldId id="444" r:id="rId30"/>
    <p:sldId id="445" r:id="rId31"/>
    <p:sldId id="446" r:id="rId32"/>
    <p:sldId id="459" r:id="rId33"/>
    <p:sldId id="442" r:id="rId34"/>
    <p:sldId id="443" r:id="rId35"/>
    <p:sldId id="447" r:id="rId36"/>
    <p:sldId id="288" r:id="rId37"/>
  </p:sldIdLst>
  <p:sldSz cx="12192000" cy="6858000"/>
  <p:notesSz cx="6858000" cy="9144000"/>
  <p:defaultTextStyle>
    <a:defPPr>
      <a:defRPr lang="zh-CN"/>
    </a:defPPr>
    <a:lvl1pPr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9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E1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24"/>
    <p:restoredTop sz="94614"/>
  </p:normalViewPr>
  <p:slideViewPr>
    <p:cSldViewPr snapToGrid="0">
      <p:cViewPr varScale="1">
        <p:scale>
          <a:sx n="90" d="100"/>
          <a:sy n="90" d="100"/>
        </p:scale>
        <p:origin x="72" y="351"/>
      </p:cViewPr>
      <p:guideLst>
        <p:guide orient="horz" pos="2166"/>
        <p:guide pos="380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bleStyles" Target="tableStyles.xml"/><Relationship Id="rId4" Type="http://schemas.openxmlformats.org/officeDocument/2006/relationships/notesMaster" Target="notesMasters/notesMaster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49AE2-28D0-0742-B555-DBFB2667BD0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011F2-8FB2-614D-9313-B15819E5112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CA011F2-8FB2-614D-9313-B15819E51129}"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B3A1CB24-381F-D54A-BDD0-9AFF09E44ACC}"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3D7E3CD-B879-DE49-87E0-E325A9C8482A}"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F029D16A-346E-C140-A73B-B63560B8EDA8}"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7FFED187-9091-F548-B10F-1BCBD65F5BA2}"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4C9A3244-EBE5-7041-BC17-5876D1E20268}"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9B792AF7-86F8-3147-B9FF-14DDD28C34CF}"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1DE9E7CA-4BBD-C04B-8114-32BB3996E2E9}"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2BB23523-3386-9642-8F56-5F15FCC0AD01}"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noChangeArrowheads="1"/>
          </p:cNvSpPr>
          <p:nvPr>
            <p:ph type="dt" sz="half" idx="10"/>
          </p:nvPr>
        </p:nvSpPr>
        <p:spPr/>
        <p:txBody>
          <a:bodyPr/>
          <a:lstStyle>
            <a:lvl1pPr>
              <a:defRPr/>
            </a:lvl1pPr>
          </a:lstStyle>
          <a:p>
            <a:pPr>
              <a:defRPr/>
            </a:pPr>
            <a:fld id="{2A0B3356-C3C2-B24A-A1ED-2B6BCA6218EF}" type="datetimeFigureOut">
              <a:rPr lang="zh-CN" altLang="en-US"/>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p:txBody>
          <a:bodyPr/>
          <a:lstStyle>
            <a:lvl1pPr>
              <a:defRPr/>
            </a:lvl1pPr>
          </a:lstStyle>
          <a:p>
            <a:fld id="{1D62BC34-760D-AC4B-8133-6F427C3656D1}"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53B330DF-92CF-AB41-9510-22C06391E0FD}"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CE7B1FE0-EBC5-7148-81D0-2DFA1E3DB0BC}"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noChangeArrowheads="1"/>
          </p:cNvSpPr>
          <p:nvPr>
            <p:ph type="dt" sz="half" idx="10"/>
          </p:nvPr>
        </p:nvSpPr>
        <p:spPr/>
        <p:txBody>
          <a:bodyPr/>
          <a:lstStyle>
            <a:lvl1pPr>
              <a:defRPr/>
            </a:lvl1pPr>
          </a:lstStyle>
          <a:p>
            <a:pPr>
              <a:defRPr/>
            </a:pPr>
            <a:fld id="{DDF95C39-27F5-D345-8867-1B4FC9714AA0}" type="datetimeFigureOut">
              <a:rPr lang="zh-CN" altLang="en-US"/>
            </a:fld>
            <a:endParaRPr lang="zh-CN" altLang="en-US"/>
          </a:p>
        </p:txBody>
      </p:sp>
      <p:sp>
        <p:nvSpPr>
          <p:cNvPr id="8"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p:txBody>
          <a:bodyPr/>
          <a:lstStyle>
            <a:lvl1pPr>
              <a:defRPr/>
            </a:lvl1pPr>
          </a:lstStyle>
          <a:p>
            <a:fld id="{4D44F540-83DF-0B4E-B010-9A3E8B3636C7}"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vl1pPr>
          </a:lstStyle>
          <a:p>
            <a:pPr>
              <a:defRPr/>
            </a:pPr>
            <a:fld id="{EE277936-6FDD-3D43-9681-FC653712E0FE}" type="datetimeFigureOut">
              <a:rPr lang="zh-CN" altLang="en-US"/>
            </a:fld>
            <a:endParaRPr lang="zh-CN" altLang="en-US"/>
          </a:p>
        </p:txBody>
      </p:sp>
      <p:sp>
        <p:nvSpPr>
          <p:cNvPr id="4"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vl1pPr>
          </a:lstStyle>
          <a:p>
            <a:fld id="{56323C24-6341-954D-B939-A5C656EDEDCE}"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p:txBody>
          <a:bodyPr/>
          <a:lstStyle>
            <a:lvl1pPr>
              <a:defRPr/>
            </a:lvl1pPr>
          </a:lstStyle>
          <a:p>
            <a:pPr>
              <a:defRPr/>
            </a:pPr>
            <a:fld id="{7473106B-9906-814A-ADA2-67B66098B249}" type="datetimeFigureOut">
              <a:rPr lang="zh-CN" altLang="en-US"/>
            </a:fld>
            <a:endParaRPr lang="zh-CN" altLang="en-US"/>
          </a:p>
        </p:txBody>
      </p:sp>
      <p:sp>
        <p:nvSpPr>
          <p:cNvPr id="3"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p:txBody>
          <a:bodyPr/>
          <a:lstStyle>
            <a:lvl1pPr>
              <a:defRPr/>
            </a:lvl1pPr>
          </a:lstStyle>
          <a:p>
            <a:fld id="{6AC3F664-F806-B144-9707-F6408314EA19}"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E4728945-890C-D34B-BE95-D29DB24308A3}"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21CBB9D7-9458-6B4E-A3BD-F2AACF44C38B}"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noChangeArrowheads="1"/>
          </p:cNvSpPr>
          <p:nvPr>
            <p:ph type="dt" sz="half" idx="10"/>
          </p:nvPr>
        </p:nvSpPr>
        <p:spPr/>
        <p:txBody>
          <a:bodyPr/>
          <a:lstStyle>
            <a:lvl1pPr>
              <a:defRPr/>
            </a:lvl1pPr>
          </a:lstStyle>
          <a:p>
            <a:pPr>
              <a:defRPr/>
            </a:pPr>
            <a:fld id="{A557F64C-E1B7-7D43-848A-1EF7B971833A}" type="datetimeFigureOut">
              <a:rPr lang="zh-CN" altLang="en-US"/>
            </a:fld>
            <a:endParaRPr lang="zh-CN" altLang="en-US"/>
          </a:p>
        </p:txBody>
      </p:sp>
      <p:sp>
        <p:nvSpPr>
          <p:cNvPr id="6"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p:txBody>
          <a:bodyPr/>
          <a:lstStyle>
            <a:lvl1pPr>
              <a:defRPr/>
            </a:lvl1pPr>
          </a:lstStyle>
          <a:p>
            <a:fld id="{06E1A8D0-F452-4946-8F1A-FB893F6E99B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lumMod val="95000"/>
          </a:schemeClr>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zh-CN"/>
              <a:t>单击此处编辑母版标题样式</a:t>
            </a:r>
            <a:endParaRPr lang="zh-CN" altLang="zh-CN"/>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zh-CN"/>
              <a:t>单击此处编辑母版文本样式</a:t>
            </a:r>
            <a:endParaRPr lang="zh-CN" altLang="zh-CN"/>
          </a:p>
          <a:p>
            <a:pPr lvl="1"/>
            <a:r>
              <a:rPr lang="zh-CN" altLang="zh-CN"/>
              <a:t>第二级</a:t>
            </a:r>
            <a:endParaRPr lang="zh-CN" altLang="zh-CN"/>
          </a:p>
          <a:p>
            <a:pPr lvl="2"/>
            <a:r>
              <a:rPr lang="zh-CN" altLang="zh-CN"/>
              <a:t>第三级</a:t>
            </a:r>
            <a:endParaRPr lang="zh-CN" altLang="zh-CN"/>
          </a:p>
          <a:p>
            <a:pPr lvl="3"/>
            <a:r>
              <a:rPr lang="zh-CN" altLang="zh-CN"/>
              <a:t>第四级</a:t>
            </a:r>
            <a:endParaRPr lang="zh-CN" altLang="zh-CN"/>
          </a:p>
          <a:p>
            <a:pPr lvl="4"/>
            <a:r>
              <a:rPr lang="zh-CN" altLang="zh-CN"/>
              <a:t>第五级</a:t>
            </a:r>
            <a:endParaRPr lang="zh-CN" altLang="zh-CN"/>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1200">
                <a:solidFill>
                  <a:srgbClr val="898989"/>
                </a:solidFill>
              </a:defRPr>
            </a:lvl1pPr>
          </a:lstStyle>
          <a:p>
            <a:pPr>
              <a:defRPr/>
            </a:pPr>
            <a:fld id="{15E64094-A7B6-FC48-8911-57E563938AB2}" type="datetimeFigureOut">
              <a:rPr lang="zh-CN" altLang="en-US"/>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1200">
                <a:solidFill>
                  <a:srgbClr val="898989"/>
                </a:solidFill>
              </a:defRPr>
            </a:lvl1pPr>
          </a:lstStyle>
          <a:p>
            <a:pPr>
              <a:defRPr/>
            </a:pPr>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eaLnBrk="1" hangingPunct="1">
              <a:defRPr sz="1200">
                <a:solidFill>
                  <a:srgbClr val="898989"/>
                </a:solidFill>
              </a:defRPr>
            </a:lvl1pPr>
          </a:lstStyle>
          <a:p>
            <a:fld id="{D6B60608-16EE-744B-86EC-4FD0108652FD}"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a:solidFill>
            <a:schemeClr val="tx1"/>
          </a:solidFill>
          <a:latin typeface="等线" panose="02010600030101010101" charset="-122"/>
          <a:ea typeface="等线" panose="02010600030101010101"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等线" panose="02010600030101010101" charset="-122"/>
          <a:ea typeface="等线" panose="02010600030101010101" charset="-122"/>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等线" panose="02010600030101010101" charset="-122"/>
          <a:ea typeface="等线" panose="02010600030101010101" charset="-122"/>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等线" panose="02010600030101010101" charset="-122"/>
          <a:ea typeface="等线" panose="02010600030101010101" charset="-122"/>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charset="-122"/>
          <a:ea typeface="等线" panose="02010600030101010101" charset="-122"/>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等线" panose="02010600030101010101" charset="-122"/>
          <a:ea typeface="等线" panose="02010600030101010101" charset="-122"/>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9" Type="http://schemas.openxmlformats.org/officeDocument/2006/relationships/image" Target="../media/image57.jpeg"/><Relationship Id="rId8" Type="http://schemas.openxmlformats.org/officeDocument/2006/relationships/image" Target="../media/image56.jpeg"/><Relationship Id="rId7" Type="http://schemas.openxmlformats.org/officeDocument/2006/relationships/image" Target="../media/image55.jpeg"/><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0" Type="http://schemas.openxmlformats.org/officeDocument/2006/relationships/slideLayout" Target="../slideLayouts/slideLayout7.xml"/><Relationship Id="rId1"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5500" y="5048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052" name="组合 13"/>
          <p:cNvGrpSpPr>
            <a:grpSpLocks noChangeAspect="1"/>
          </p:cNvGrpSpPr>
          <p:nvPr/>
        </p:nvGrpSpPr>
        <p:grpSpPr bwMode="auto">
          <a:xfrm>
            <a:off x="5605463" y="2808288"/>
            <a:ext cx="6777037" cy="4229100"/>
            <a:chOff x="0" y="0"/>
            <a:chExt cx="5324473" cy="3322983"/>
          </a:xfrm>
        </p:grpSpPr>
        <p:pic>
          <p:nvPicPr>
            <p:cNvPr id="2065" name="图片 11"/>
            <p:cNvPicPr>
              <a:picLocks noChangeAspect="1" noChangeArrowheads="1"/>
            </p:cNvPicPr>
            <p:nvPr/>
          </p:nvPicPr>
          <p:blipFill>
            <a:blip r:embed="rId2">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6" name="图片 12"/>
            <p:cNvPicPr>
              <a:picLocks noChangeAspect="1" noChangeArrowheads="1"/>
            </p:cNvPicPr>
            <p:nvPr/>
          </p:nvPicPr>
          <p:blipFill>
            <a:blip r:embed="rId2">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7" name="文本框 58"/>
          <p:cNvSpPr txBox="1">
            <a:spLocks noChangeArrowheads="1"/>
          </p:cNvSpPr>
          <p:nvPr/>
        </p:nvSpPr>
        <p:spPr bwMode="auto">
          <a:xfrm>
            <a:off x="312737" y="3438458"/>
            <a:ext cx="7614068"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sz="4800" b="1" dirty="0">
                <a:solidFill>
                  <a:srgbClr val="1C4885"/>
                </a:solidFill>
                <a:latin typeface="微软雅黑" panose="020B0503020204020204" pitchFamily="34" charset="-122"/>
                <a:ea typeface="微软雅黑" panose="020B0503020204020204" pitchFamily="34" charset="-122"/>
              </a:rPr>
              <a:t>AI </a:t>
            </a:r>
            <a:r>
              <a:rPr lang="zh-CN" altLang="en-US" sz="4800" b="1" dirty="0">
                <a:solidFill>
                  <a:srgbClr val="1C4885"/>
                </a:solidFill>
                <a:latin typeface="微软雅黑" panose="020B0503020204020204" pitchFamily="34" charset="-122"/>
                <a:ea typeface="微软雅黑" panose="020B0503020204020204" pitchFamily="34" charset="-122"/>
              </a:rPr>
              <a:t>绘画浅谈</a:t>
            </a:r>
            <a:r>
              <a:rPr lang="en-US" altLang="zh-CN" sz="4800" b="1" dirty="0">
                <a:solidFill>
                  <a:srgbClr val="1C4885"/>
                </a:solidFill>
                <a:latin typeface="微软雅黑" panose="020B0503020204020204" pitchFamily="34" charset="-122"/>
                <a:ea typeface="微软雅黑" panose="020B0503020204020204" pitchFamily="34" charset="-122"/>
              </a:rPr>
              <a:t>(</a:t>
            </a:r>
            <a:r>
              <a:rPr sz="2800" b="1" dirty="0">
                <a:solidFill>
                  <a:srgbClr val="1C4885"/>
                </a:solidFill>
                <a:latin typeface="微软雅黑" panose="020B0503020204020204" pitchFamily="34" charset="-122"/>
                <a:ea typeface="微软雅黑" panose="020B0503020204020204" pitchFamily="34" charset="-122"/>
                <a:sym typeface="+mn-ea"/>
              </a:rPr>
              <a:t>Stable Diffusion </a:t>
            </a:r>
            <a:r>
              <a:rPr lang="en-US" sz="2800" b="1" dirty="0">
                <a:solidFill>
                  <a:srgbClr val="1C4885"/>
                </a:solidFill>
                <a:latin typeface="微软雅黑" panose="020B0503020204020204" pitchFamily="34" charset="-122"/>
                <a:ea typeface="微软雅黑" panose="020B0503020204020204" pitchFamily="34" charset="-122"/>
                <a:sym typeface="+mn-ea"/>
              </a:rPr>
              <a:t>WebUI</a:t>
            </a:r>
            <a:r>
              <a:rPr lang="en-US" altLang="zh-CN" sz="4800" b="1" dirty="0">
                <a:solidFill>
                  <a:srgbClr val="1C4885"/>
                </a:solidFill>
                <a:latin typeface="微软雅黑" panose="020B0503020204020204" pitchFamily="34" charset="-122"/>
                <a:ea typeface="微软雅黑" panose="020B0503020204020204" pitchFamily="34" charset="-122"/>
              </a:rPr>
              <a:t>)</a:t>
            </a:r>
            <a:endParaRPr lang="en-US" altLang="zh-CN" sz="4800" b="1" dirty="0">
              <a:solidFill>
                <a:srgbClr val="1C4885"/>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033091" y="4548224"/>
            <a:ext cx="1045574"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4800" b="1">
                <a:solidFill>
                  <a:srgbClr val="1C4885"/>
                </a:solidFill>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buFont typeface="Arial" panose="020B0604020202090204" pitchFamily="34" charset="0"/>
            </a:lvl6pPr>
            <a:lvl7pPr marL="2971800" indent="-228600" eaLnBrk="0" fontAlgn="base" hangingPunct="0">
              <a:spcBef>
                <a:spcPct val="0"/>
              </a:spcBef>
              <a:spcAft>
                <a:spcPct val="0"/>
              </a:spcAft>
              <a:buFont typeface="Arial" panose="020B0604020202090204" pitchFamily="34" charset="0"/>
            </a:lvl7pPr>
            <a:lvl8pPr marL="3429000" indent="-228600" eaLnBrk="0" fontAlgn="base" hangingPunct="0">
              <a:spcBef>
                <a:spcPct val="0"/>
              </a:spcBef>
              <a:spcAft>
                <a:spcPct val="0"/>
              </a:spcAft>
              <a:buFont typeface="Arial" panose="020B0604020202090204" pitchFamily="34" charset="0"/>
            </a:lvl8pPr>
            <a:lvl9pPr marL="3886200" indent="-228600" eaLnBrk="0" fontAlgn="base" hangingPunct="0">
              <a:spcBef>
                <a:spcPct val="0"/>
              </a:spcBef>
              <a:spcAft>
                <a:spcPct val="0"/>
              </a:spcAft>
              <a:buFont typeface="Arial" panose="020B0604020202090204" pitchFamily="34" charset="0"/>
            </a:lvl9pPr>
          </a:lstStyle>
          <a:p>
            <a:r>
              <a:rPr lang="en-US" altLang="zh-CN" sz="1600" dirty="0"/>
              <a:t>2022.11</a:t>
            </a:r>
            <a:endParaRPr lang="zh-CN" altLang="en-US"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89230"/>
            <a:ext cx="36931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sz="2800" b="1" dirty="0">
                <a:latin typeface="微软雅黑" panose="020B0503020204020204" pitchFamily="34" charset="-122"/>
                <a:ea typeface="微软雅黑" panose="020B0503020204020204" pitchFamily="34" charset="-122"/>
              </a:rPr>
              <a:t>WHY(AI </a:t>
            </a:r>
            <a:r>
              <a:rPr lang="zh-CN" altLang="en-US" sz="2800" b="1" dirty="0">
                <a:latin typeface="微软雅黑" panose="020B0503020204020204" pitchFamily="34" charset="-122"/>
                <a:ea typeface="微软雅黑" panose="020B0503020204020204" pitchFamily="34" charset="-122"/>
              </a:rPr>
              <a:t>文创落地</a:t>
            </a:r>
            <a:r>
              <a:rPr lang="en-US" sz="2800" b="1" dirty="0">
                <a:latin typeface="微软雅黑" panose="020B0503020204020204" pitchFamily="34" charset="-122"/>
                <a:ea typeface="微软雅黑" panose="020B0503020204020204" pitchFamily="34" charset="-122"/>
              </a:rPr>
              <a:t>)</a:t>
            </a:r>
            <a:endParaRPr 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5" name="图片 4"/>
          <p:cNvPicPr>
            <a:picLocks noChangeAspect="1"/>
          </p:cNvPicPr>
          <p:nvPr/>
        </p:nvPicPr>
        <p:blipFill>
          <a:blip r:embed="rId1"/>
          <a:stretch>
            <a:fillRect/>
          </a:stretch>
        </p:blipFill>
        <p:spPr>
          <a:xfrm>
            <a:off x="1165860" y="2374265"/>
            <a:ext cx="3023870" cy="2265045"/>
          </a:xfrm>
          <a:prstGeom prst="rect">
            <a:avLst/>
          </a:prstGeom>
        </p:spPr>
      </p:pic>
      <p:sp>
        <p:nvSpPr>
          <p:cNvPr id="7" name="文本框 6"/>
          <p:cNvSpPr txBox="1"/>
          <p:nvPr/>
        </p:nvSpPr>
        <p:spPr>
          <a:xfrm>
            <a:off x="2094865" y="4759325"/>
            <a:ext cx="1165860" cy="368300"/>
          </a:xfrm>
          <a:prstGeom prst="rect">
            <a:avLst/>
          </a:prstGeom>
          <a:noFill/>
        </p:spPr>
        <p:txBody>
          <a:bodyPr wrap="square" rtlCol="0" anchor="t">
            <a:spAutoFit/>
          </a:bodyPr>
          <a:p>
            <a:r>
              <a:rPr lang="en-US" altLang="zh-CN"/>
              <a:t>AI </a:t>
            </a:r>
            <a:r>
              <a:rPr lang="zh-CN" altLang="en-US"/>
              <a:t>作曲</a:t>
            </a:r>
            <a:endParaRPr lang="zh-CN" altLang="en-US"/>
          </a:p>
        </p:txBody>
      </p:sp>
      <p:pic>
        <p:nvPicPr>
          <p:cNvPr id="8" name="图片 7"/>
          <p:cNvPicPr>
            <a:picLocks noChangeAspect="1"/>
          </p:cNvPicPr>
          <p:nvPr/>
        </p:nvPicPr>
        <p:blipFill>
          <a:blip r:embed="rId2"/>
          <a:stretch>
            <a:fillRect/>
          </a:stretch>
        </p:blipFill>
        <p:spPr>
          <a:xfrm>
            <a:off x="5024120" y="2357120"/>
            <a:ext cx="2309495" cy="2309495"/>
          </a:xfrm>
          <a:prstGeom prst="rect">
            <a:avLst/>
          </a:prstGeom>
        </p:spPr>
      </p:pic>
      <p:sp>
        <p:nvSpPr>
          <p:cNvPr id="9" name="文本框 8"/>
          <p:cNvSpPr txBox="1"/>
          <p:nvPr/>
        </p:nvSpPr>
        <p:spPr>
          <a:xfrm>
            <a:off x="5513070" y="4759325"/>
            <a:ext cx="1165860" cy="368300"/>
          </a:xfrm>
          <a:prstGeom prst="rect">
            <a:avLst/>
          </a:prstGeom>
          <a:noFill/>
        </p:spPr>
        <p:txBody>
          <a:bodyPr wrap="square" rtlCol="0" anchor="t">
            <a:spAutoFit/>
          </a:bodyPr>
          <a:p>
            <a:r>
              <a:rPr lang="en-US" altLang="zh-CN"/>
              <a:t>AI </a:t>
            </a:r>
            <a:r>
              <a:rPr lang="zh-CN" altLang="en-US"/>
              <a:t>配音</a:t>
            </a:r>
            <a:endParaRPr lang="zh-CN" altLang="en-US"/>
          </a:p>
        </p:txBody>
      </p:sp>
      <p:pic>
        <p:nvPicPr>
          <p:cNvPr id="18" name="图片 17"/>
          <p:cNvPicPr>
            <a:picLocks noChangeAspect="1"/>
          </p:cNvPicPr>
          <p:nvPr/>
        </p:nvPicPr>
        <p:blipFill>
          <a:blip r:embed="rId3"/>
          <a:stretch>
            <a:fillRect/>
          </a:stretch>
        </p:blipFill>
        <p:spPr>
          <a:xfrm>
            <a:off x="7895590" y="2357120"/>
            <a:ext cx="3661410" cy="2282190"/>
          </a:xfrm>
          <a:prstGeom prst="rect">
            <a:avLst/>
          </a:prstGeom>
        </p:spPr>
      </p:pic>
      <p:sp>
        <p:nvSpPr>
          <p:cNvPr id="20" name="文本框 19"/>
          <p:cNvSpPr txBox="1"/>
          <p:nvPr/>
        </p:nvSpPr>
        <p:spPr>
          <a:xfrm>
            <a:off x="9143365" y="4759325"/>
            <a:ext cx="1165860" cy="368300"/>
          </a:xfrm>
          <a:prstGeom prst="rect">
            <a:avLst/>
          </a:prstGeom>
          <a:noFill/>
        </p:spPr>
        <p:txBody>
          <a:bodyPr wrap="square" rtlCol="0" anchor="t">
            <a:spAutoFit/>
          </a:bodyPr>
          <a:p>
            <a:r>
              <a:rPr lang="en-US" altLang="zh-CN"/>
              <a:t>AI </a:t>
            </a:r>
            <a:r>
              <a:rPr lang="zh-CN" altLang="en-US"/>
              <a:t>画图</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89230"/>
            <a:ext cx="36931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sz="2800" b="1" dirty="0">
                <a:latin typeface="微软雅黑" panose="020B0503020204020204" pitchFamily="34" charset="-122"/>
                <a:ea typeface="微软雅黑" panose="020B0503020204020204" pitchFamily="34" charset="-122"/>
              </a:rPr>
              <a:t>WHY(image2txt)</a:t>
            </a:r>
            <a:endParaRPr 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5" name="图片 4"/>
          <p:cNvPicPr>
            <a:picLocks noChangeAspect="1"/>
          </p:cNvPicPr>
          <p:nvPr/>
        </p:nvPicPr>
        <p:blipFill>
          <a:blip r:embed="rId1"/>
          <a:stretch>
            <a:fillRect/>
          </a:stretch>
        </p:blipFill>
        <p:spPr>
          <a:xfrm>
            <a:off x="6377940" y="1643380"/>
            <a:ext cx="4933950" cy="3571875"/>
          </a:xfrm>
          <a:prstGeom prst="rect">
            <a:avLst/>
          </a:prstGeom>
        </p:spPr>
      </p:pic>
      <p:pic>
        <p:nvPicPr>
          <p:cNvPr id="6" name="图片 5"/>
          <p:cNvPicPr>
            <a:picLocks noChangeAspect="1"/>
          </p:cNvPicPr>
          <p:nvPr/>
        </p:nvPicPr>
        <p:blipFill>
          <a:blip r:embed="rId2"/>
          <a:stretch>
            <a:fillRect/>
          </a:stretch>
        </p:blipFill>
        <p:spPr>
          <a:xfrm>
            <a:off x="845820" y="1729105"/>
            <a:ext cx="4163695" cy="1831975"/>
          </a:xfrm>
          <a:prstGeom prst="rect">
            <a:avLst/>
          </a:prstGeom>
        </p:spPr>
      </p:pic>
      <p:sp>
        <p:nvSpPr>
          <p:cNvPr id="7" name="文本框 6"/>
          <p:cNvSpPr txBox="1"/>
          <p:nvPr/>
        </p:nvSpPr>
        <p:spPr>
          <a:xfrm>
            <a:off x="4505960" y="838835"/>
            <a:ext cx="2579370" cy="645160"/>
          </a:xfrm>
          <a:prstGeom prst="rect">
            <a:avLst/>
          </a:prstGeom>
          <a:noFill/>
        </p:spPr>
        <p:txBody>
          <a:bodyPr wrap="none" rtlCol="0" anchor="t">
            <a:spAutoFit/>
          </a:bodyPr>
          <a:p>
            <a:pPr algn="l"/>
            <a:r>
              <a:rPr lang="en-US" sz="3600" kern="0" dirty="0">
                <a:solidFill>
                  <a:schemeClr val="accent4"/>
                </a:solidFill>
                <a:latin typeface="+mj-ea"/>
                <a:ea typeface="+mj-ea"/>
                <a:cs typeface="+mj-ea"/>
                <a:sym typeface="+mn-ea"/>
              </a:rPr>
              <a:t>AI </a:t>
            </a:r>
            <a:r>
              <a:rPr lang="zh-CN" altLang="en-US" sz="3600" kern="0" dirty="0">
                <a:solidFill>
                  <a:schemeClr val="accent4"/>
                </a:solidFill>
                <a:latin typeface="+mj-ea"/>
                <a:ea typeface="+mj-ea"/>
                <a:cs typeface="+mj-ea"/>
                <a:sym typeface="+mn-ea"/>
              </a:rPr>
              <a:t>识别图像</a:t>
            </a:r>
            <a:endParaRPr lang="zh-CN" altLang="en-US" sz="3600" kern="0" dirty="0">
              <a:solidFill>
                <a:schemeClr val="accent4"/>
              </a:solidFill>
              <a:latin typeface="+mj-ea"/>
              <a:ea typeface="+mj-ea"/>
              <a:cs typeface="+mj-ea"/>
              <a:sym typeface="+mn-ea"/>
            </a:endParaRPr>
          </a:p>
        </p:txBody>
      </p:sp>
      <p:sp>
        <p:nvSpPr>
          <p:cNvPr id="8" name="文本框 7"/>
          <p:cNvSpPr txBox="1"/>
          <p:nvPr/>
        </p:nvSpPr>
        <p:spPr>
          <a:xfrm>
            <a:off x="358775" y="5387340"/>
            <a:ext cx="10873740" cy="1198880"/>
          </a:xfrm>
          <a:prstGeom prst="rect">
            <a:avLst/>
          </a:prstGeom>
          <a:noFill/>
        </p:spPr>
        <p:txBody>
          <a:bodyPr wrap="square" rtlCol="0" anchor="t">
            <a:spAutoFit/>
          </a:bodyPr>
          <a:p>
            <a:r>
              <a:rPr lang="en-US" altLang="zh-CN"/>
              <a:t>AI </a:t>
            </a:r>
            <a:r>
              <a:rPr lang="zh-CN" altLang="en-US"/>
              <a:t>识别技术最早是在 ImageNet 计算机视觉挑战比赛（ILSVRC）上展示。ImageNet视觉识别挑战每年举办一次，旨在发现更好的图像技术，尤其是物体识别和锁定这两方面。目前主要的参赛者来自于学术机构和实验室。</a:t>
            </a:r>
            <a:r>
              <a:rPr lang="en-US" altLang="zh-CN"/>
              <a:t>2014</a:t>
            </a:r>
            <a:r>
              <a:rPr lang="zh-CN" altLang="en-US"/>
              <a:t>年，Goog</a:t>
            </a:r>
            <a:r>
              <a:rPr lang="en-US" altLang="zh-CN"/>
              <a:t>l</a:t>
            </a:r>
            <a:r>
              <a:rPr lang="zh-CN" altLang="en-US"/>
              <a:t>eNet团队刷新了“分类和侦测”记录，其精度比之前的记录提升了两倍，并开源。</a:t>
            </a:r>
            <a:endParaRPr lang="zh-CN" altLang="en-US"/>
          </a:p>
        </p:txBody>
      </p:sp>
      <p:pic>
        <p:nvPicPr>
          <p:cNvPr id="9" name="图片 8"/>
          <p:cNvPicPr>
            <a:picLocks noChangeAspect="1"/>
          </p:cNvPicPr>
          <p:nvPr/>
        </p:nvPicPr>
        <p:blipFill>
          <a:blip r:embed="rId3"/>
          <a:stretch>
            <a:fillRect/>
          </a:stretch>
        </p:blipFill>
        <p:spPr>
          <a:xfrm>
            <a:off x="359410" y="3806190"/>
            <a:ext cx="5715000" cy="14192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89230"/>
            <a:ext cx="36931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sz="2800" b="1" dirty="0">
                <a:latin typeface="微软雅黑" panose="020B0503020204020204" pitchFamily="34" charset="-122"/>
                <a:ea typeface="微软雅黑" panose="020B0503020204020204" pitchFamily="34" charset="-122"/>
              </a:rPr>
              <a:t>WHY(image2txt)</a:t>
            </a:r>
            <a:endParaRPr 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 name="图片 1"/>
          <p:cNvPicPr>
            <a:picLocks noChangeAspect="1"/>
          </p:cNvPicPr>
          <p:nvPr/>
        </p:nvPicPr>
        <p:blipFill>
          <a:blip r:embed="rId1"/>
          <a:stretch>
            <a:fillRect/>
          </a:stretch>
        </p:blipFill>
        <p:spPr>
          <a:xfrm>
            <a:off x="2521585" y="1054735"/>
            <a:ext cx="6840220" cy="3850640"/>
          </a:xfrm>
          <a:prstGeom prst="rect">
            <a:avLst/>
          </a:prstGeom>
        </p:spPr>
      </p:pic>
      <p:sp>
        <p:nvSpPr>
          <p:cNvPr id="3" name="文本框 2"/>
          <p:cNvSpPr txBox="1"/>
          <p:nvPr/>
        </p:nvSpPr>
        <p:spPr>
          <a:xfrm>
            <a:off x="2521585" y="5248910"/>
            <a:ext cx="6840220" cy="922020"/>
          </a:xfrm>
          <a:prstGeom prst="rect">
            <a:avLst/>
          </a:prstGeom>
          <a:noFill/>
        </p:spPr>
        <p:txBody>
          <a:bodyPr wrap="square" rtlCol="0" anchor="t">
            <a:spAutoFit/>
          </a:bodyPr>
          <a:p>
            <a:r>
              <a:rPr lang="en-US" altLang="zh-CN"/>
              <a:t>2015</a:t>
            </a:r>
            <a:r>
              <a:rPr lang="zh-CN" altLang="en-US"/>
              <a:t>年从实验室走出来的当时就有一群科学家跑出来说，我能不能把这个过程给调换一下？把这句话告诉AI，让它给我一张类似的图？</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89230"/>
            <a:ext cx="36931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2 </a:t>
            </a:r>
            <a:r>
              <a:rPr lang="en-US" sz="2800" b="1" dirty="0">
                <a:latin typeface="微软雅黑" panose="020B0503020204020204" pitchFamily="34" charset="-122"/>
                <a:ea typeface="微软雅黑" panose="020B0503020204020204" pitchFamily="34" charset="-122"/>
                <a:sym typeface="+mn-ea"/>
              </a:rPr>
              <a:t>WHY(</a:t>
            </a:r>
            <a:r>
              <a:rPr lang="en-US" altLang="zh-CN" sz="2800" b="1" dirty="0">
                <a:latin typeface="微软雅黑" panose="020B0503020204020204" pitchFamily="34" charset="-122"/>
                <a:ea typeface="微软雅黑" panose="020B0503020204020204" pitchFamily="34" charset="-122"/>
              </a:rPr>
              <a:t>txt2image)</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 name="图片 1"/>
          <p:cNvPicPr>
            <a:picLocks noChangeAspect="1"/>
          </p:cNvPicPr>
          <p:nvPr/>
        </p:nvPicPr>
        <p:blipFill>
          <a:blip r:embed="rId1"/>
          <a:stretch>
            <a:fillRect/>
          </a:stretch>
        </p:blipFill>
        <p:spPr>
          <a:xfrm>
            <a:off x="3506470" y="1331595"/>
            <a:ext cx="5061585" cy="3768090"/>
          </a:xfrm>
          <a:prstGeom prst="rect">
            <a:avLst/>
          </a:prstGeom>
        </p:spPr>
      </p:pic>
      <p:sp>
        <p:nvSpPr>
          <p:cNvPr id="4" name="文本框 3"/>
          <p:cNvSpPr txBox="1"/>
          <p:nvPr/>
        </p:nvSpPr>
        <p:spPr>
          <a:xfrm>
            <a:off x="1757045" y="5280025"/>
            <a:ext cx="9008110" cy="1476375"/>
          </a:xfrm>
          <a:prstGeom prst="rect">
            <a:avLst/>
          </a:prstGeom>
          <a:noFill/>
        </p:spPr>
        <p:txBody>
          <a:bodyPr wrap="square" rtlCol="0" anchor="t">
            <a:spAutoFit/>
          </a:bodyPr>
          <a:p>
            <a:r>
              <a:rPr lang="zh-CN" altLang="en-US"/>
              <a:t>AI绘画在计算机出现后不久就已经开始有了最初的探索。在70年的时候艺术家Harold Cohen就已经创造了程序“AARON”进行绘画，而不同于现在的黑科技，当时AARON是真的去操作机械臂来画画。</a:t>
            </a:r>
            <a:endParaRPr lang="zh-CN" altLang="en-US"/>
          </a:p>
          <a:p>
            <a:endParaRPr lang="zh-CN" altLang="en-US"/>
          </a:p>
          <a:p>
            <a:r>
              <a:rPr lang="zh-CN" altLang="en-US"/>
              <a:t>原理是通过观察照片提取颜色信息，再用机械臂画出</a:t>
            </a:r>
            <a:endParaRPr lang="zh-CN" altLang="en-US"/>
          </a:p>
        </p:txBody>
      </p:sp>
      <p:sp>
        <p:nvSpPr>
          <p:cNvPr id="7" name="文本框 6"/>
          <p:cNvSpPr txBox="1"/>
          <p:nvPr/>
        </p:nvSpPr>
        <p:spPr>
          <a:xfrm>
            <a:off x="4116705" y="506095"/>
            <a:ext cx="3840480" cy="645160"/>
          </a:xfrm>
          <a:prstGeom prst="rect">
            <a:avLst/>
          </a:prstGeom>
          <a:noFill/>
        </p:spPr>
        <p:txBody>
          <a:bodyPr wrap="none" rtlCol="0" anchor="t">
            <a:spAutoFit/>
          </a:bodyPr>
          <a:p>
            <a:pPr algn="l"/>
            <a:r>
              <a:rPr lang="zh-CN" altLang="en-US" sz="3600" kern="0" dirty="0">
                <a:solidFill>
                  <a:schemeClr val="accent4"/>
                </a:solidFill>
                <a:latin typeface="+mj-ea"/>
                <a:ea typeface="+mj-ea"/>
                <a:cs typeface="+mj-ea"/>
                <a:sym typeface="+mn-ea"/>
              </a:rPr>
              <a:t>图生图的远古时代</a:t>
            </a:r>
            <a:endParaRPr lang="zh-CN" altLang="en-US" sz="3600" kern="0" dirty="0">
              <a:solidFill>
                <a:schemeClr val="accent4"/>
              </a:solidFill>
              <a:latin typeface="+mj-ea"/>
              <a:ea typeface="+mj-ea"/>
              <a:cs typeface="+mj-ea"/>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89230"/>
            <a:ext cx="36931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2 </a:t>
            </a:r>
            <a:r>
              <a:rPr lang="en-US" sz="2800" b="1" dirty="0">
                <a:latin typeface="微软雅黑" panose="020B0503020204020204" pitchFamily="34" charset="-122"/>
                <a:ea typeface="微软雅黑" panose="020B0503020204020204" pitchFamily="34" charset="-122"/>
                <a:sym typeface="+mn-ea"/>
              </a:rPr>
              <a:t>WHY(</a:t>
            </a:r>
            <a:r>
              <a:rPr lang="en-US" altLang="zh-CN" sz="2800" b="1" dirty="0">
                <a:latin typeface="微软雅黑" panose="020B0503020204020204" pitchFamily="34" charset="-122"/>
                <a:ea typeface="微软雅黑" panose="020B0503020204020204" pitchFamily="34" charset="-122"/>
              </a:rPr>
              <a:t>txt2image)</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7" name="文本框 6"/>
          <p:cNvSpPr txBox="1"/>
          <p:nvPr/>
        </p:nvSpPr>
        <p:spPr>
          <a:xfrm>
            <a:off x="4262120" y="577215"/>
            <a:ext cx="3383280" cy="645160"/>
          </a:xfrm>
          <a:prstGeom prst="rect">
            <a:avLst/>
          </a:prstGeom>
          <a:noFill/>
        </p:spPr>
        <p:txBody>
          <a:bodyPr wrap="none" rtlCol="0" anchor="t">
            <a:spAutoFit/>
          </a:bodyPr>
          <a:p>
            <a:pPr algn="l"/>
            <a:r>
              <a:rPr lang="zh-CN" altLang="en-US" sz="3600" kern="0" dirty="0">
                <a:solidFill>
                  <a:schemeClr val="accent4"/>
                </a:solidFill>
                <a:latin typeface="+mj-ea"/>
                <a:ea typeface="+mj-ea"/>
                <a:cs typeface="+mj-ea"/>
                <a:sym typeface="+mn-ea"/>
              </a:rPr>
              <a:t>机器学习的近代</a:t>
            </a:r>
            <a:endParaRPr lang="zh-CN" altLang="en-US" sz="3600" kern="0" dirty="0">
              <a:solidFill>
                <a:schemeClr val="accent4"/>
              </a:solidFill>
              <a:latin typeface="+mj-ea"/>
              <a:ea typeface="+mj-ea"/>
              <a:cs typeface="+mj-ea"/>
              <a:sym typeface="+mn-ea"/>
            </a:endParaRPr>
          </a:p>
        </p:txBody>
      </p:sp>
      <p:pic>
        <p:nvPicPr>
          <p:cNvPr id="5" name="图片 4"/>
          <p:cNvPicPr>
            <a:picLocks noChangeAspect="1"/>
          </p:cNvPicPr>
          <p:nvPr/>
        </p:nvPicPr>
        <p:blipFill>
          <a:blip r:embed="rId1"/>
          <a:stretch>
            <a:fillRect/>
          </a:stretch>
        </p:blipFill>
        <p:spPr>
          <a:xfrm>
            <a:off x="3058160" y="1222375"/>
            <a:ext cx="5791835" cy="3853180"/>
          </a:xfrm>
          <a:prstGeom prst="rect">
            <a:avLst/>
          </a:prstGeom>
        </p:spPr>
      </p:pic>
      <p:sp>
        <p:nvSpPr>
          <p:cNvPr id="6" name="文本框 5"/>
          <p:cNvSpPr txBox="1"/>
          <p:nvPr/>
        </p:nvSpPr>
        <p:spPr>
          <a:xfrm>
            <a:off x="1200150" y="5389245"/>
            <a:ext cx="10074910" cy="1198880"/>
          </a:xfrm>
          <a:prstGeom prst="rect">
            <a:avLst/>
          </a:prstGeom>
          <a:noFill/>
        </p:spPr>
        <p:txBody>
          <a:bodyPr wrap="square" rtlCol="0" anchor="t">
            <a:spAutoFit/>
          </a:bodyPr>
          <a:p>
            <a:r>
              <a:rPr lang="zh-CN" altLang="en-US"/>
              <a:t>“AI创作”的概念，更多的指的是基于Deep Learning模型进行自动作图的程序。</a:t>
            </a:r>
            <a:endParaRPr lang="zh-CN" altLang="en-US"/>
          </a:p>
          <a:p>
            <a:endParaRPr lang="zh-CN" altLang="en-US"/>
          </a:p>
          <a:p>
            <a:r>
              <a:rPr lang="zh-CN" altLang="en-US"/>
              <a:t>2012年两位大神Andrew Ng和Jeff Dean进行了一次实验，使用1.6万个CPU和Youtube上一千万个猫脸图片用了3天训练了当时最大的深度学习网络，生成了一个猫脸。</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89230"/>
            <a:ext cx="36931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2 </a:t>
            </a:r>
            <a:r>
              <a:rPr lang="en-US" sz="2800" b="1" dirty="0">
                <a:latin typeface="微软雅黑" panose="020B0503020204020204" pitchFamily="34" charset="-122"/>
                <a:ea typeface="微软雅黑" panose="020B0503020204020204" pitchFamily="34" charset="-122"/>
                <a:sym typeface="+mn-ea"/>
              </a:rPr>
              <a:t>WHY(</a:t>
            </a:r>
            <a:r>
              <a:rPr lang="en-US" altLang="zh-CN" sz="2800" b="1" dirty="0">
                <a:latin typeface="微软雅黑" panose="020B0503020204020204" pitchFamily="34" charset="-122"/>
                <a:ea typeface="微软雅黑" panose="020B0503020204020204" pitchFamily="34" charset="-122"/>
              </a:rPr>
              <a:t>txt2image)</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文本框 1"/>
          <p:cNvSpPr txBox="1"/>
          <p:nvPr/>
        </p:nvSpPr>
        <p:spPr>
          <a:xfrm>
            <a:off x="4294505" y="849630"/>
            <a:ext cx="3602990" cy="645160"/>
          </a:xfrm>
          <a:prstGeom prst="rect">
            <a:avLst/>
          </a:prstGeom>
          <a:noFill/>
        </p:spPr>
        <p:txBody>
          <a:bodyPr wrap="none" rtlCol="0" anchor="t">
            <a:spAutoFit/>
          </a:bodyPr>
          <a:p>
            <a:pPr algn="l"/>
            <a:r>
              <a:rPr lang="zh-CN" altLang="en-US" sz="3600">
                <a:sym typeface="+mn-ea"/>
              </a:rPr>
              <a:t>Diffusion  的时代</a:t>
            </a:r>
            <a:endParaRPr lang="zh-CN" altLang="en-US" sz="3600">
              <a:sym typeface="+mn-ea"/>
            </a:endParaRPr>
          </a:p>
        </p:txBody>
      </p:sp>
      <p:pic>
        <p:nvPicPr>
          <p:cNvPr id="5" name="图片 4" descr="itsj9w6zsnw91"/>
          <p:cNvPicPr>
            <a:picLocks noChangeAspect="1"/>
          </p:cNvPicPr>
          <p:nvPr/>
        </p:nvPicPr>
        <p:blipFill>
          <a:blip r:embed="rId1"/>
          <a:stretch>
            <a:fillRect/>
          </a:stretch>
        </p:blipFill>
        <p:spPr>
          <a:xfrm>
            <a:off x="144780" y="1743710"/>
            <a:ext cx="4803775" cy="4871720"/>
          </a:xfrm>
          <a:prstGeom prst="rect">
            <a:avLst/>
          </a:prstGeom>
        </p:spPr>
      </p:pic>
      <p:pic>
        <p:nvPicPr>
          <p:cNvPr id="6" name="图片 5"/>
          <p:cNvPicPr>
            <a:picLocks noChangeAspect="1"/>
          </p:cNvPicPr>
          <p:nvPr/>
        </p:nvPicPr>
        <p:blipFill>
          <a:blip r:embed="rId2"/>
          <a:stretch>
            <a:fillRect/>
          </a:stretch>
        </p:blipFill>
        <p:spPr>
          <a:xfrm>
            <a:off x="5161915" y="1743710"/>
            <a:ext cx="3028950" cy="1504950"/>
          </a:xfrm>
          <a:prstGeom prst="rect">
            <a:avLst/>
          </a:prstGeom>
        </p:spPr>
      </p:pic>
      <p:pic>
        <p:nvPicPr>
          <p:cNvPr id="9" name="图片 8"/>
          <p:cNvPicPr>
            <a:picLocks noChangeAspect="1"/>
          </p:cNvPicPr>
          <p:nvPr/>
        </p:nvPicPr>
        <p:blipFill>
          <a:blip r:embed="rId3"/>
          <a:stretch>
            <a:fillRect/>
          </a:stretch>
        </p:blipFill>
        <p:spPr>
          <a:xfrm>
            <a:off x="5161915" y="3343910"/>
            <a:ext cx="2331720" cy="1551940"/>
          </a:xfrm>
          <a:prstGeom prst="rect">
            <a:avLst/>
          </a:prstGeom>
        </p:spPr>
      </p:pic>
      <p:pic>
        <p:nvPicPr>
          <p:cNvPr id="10" name="图片 9"/>
          <p:cNvPicPr>
            <a:picLocks noChangeAspect="1"/>
          </p:cNvPicPr>
          <p:nvPr/>
        </p:nvPicPr>
        <p:blipFill>
          <a:blip r:embed="rId4"/>
          <a:stretch>
            <a:fillRect/>
          </a:stretch>
        </p:blipFill>
        <p:spPr>
          <a:xfrm>
            <a:off x="7757795" y="3995420"/>
            <a:ext cx="4253230" cy="2381885"/>
          </a:xfrm>
          <a:prstGeom prst="rect">
            <a:avLst/>
          </a:prstGeom>
        </p:spPr>
      </p:pic>
      <p:pic>
        <p:nvPicPr>
          <p:cNvPr id="11" name="图片 10"/>
          <p:cNvPicPr>
            <a:picLocks noChangeAspect="1"/>
          </p:cNvPicPr>
          <p:nvPr/>
        </p:nvPicPr>
        <p:blipFill>
          <a:blip r:embed="rId5"/>
          <a:stretch>
            <a:fillRect/>
          </a:stretch>
        </p:blipFill>
        <p:spPr>
          <a:xfrm>
            <a:off x="8795385" y="1743710"/>
            <a:ext cx="3215640" cy="1800860"/>
          </a:xfrm>
          <a:prstGeom prst="rect">
            <a:avLst/>
          </a:prstGeom>
        </p:spPr>
      </p:pic>
      <p:pic>
        <p:nvPicPr>
          <p:cNvPr id="12" name="图片 11"/>
          <p:cNvPicPr>
            <a:picLocks noChangeAspect="1"/>
          </p:cNvPicPr>
          <p:nvPr/>
        </p:nvPicPr>
        <p:blipFill>
          <a:blip r:embed="rId6"/>
          <a:stretch>
            <a:fillRect/>
          </a:stretch>
        </p:blipFill>
        <p:spPr>
          <a:xfrm>
            <a:off x="5161915" y="4991100"/>
            <a:ext cx="1623695" cy="16236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89230"/>
            <a:ext cx="36931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2 </a:t>
            </a:r>
            <a:r>
              <a:rPr lang="en-US" sz="2800" b="1" dirty="0">
                <a:latin typeface="微软雅黑" panose="020B0503020204020204" pitchFamily="34" charset="-122"/>
                <a:ea typeface="微软雅黑" panose="020B0503020204020204" pitchFamily="34" charset="-122"/>
                <a:sym typeface="+mn-ea"/>
              </a:rPr>
              <a:t>WHY(</a:t>
            </a:r>
            <a:r>
              <a:rPr lang="en-US" altLang="zh-CN" sz="2800" b="1" dirty="0">
                <a:latin typeface="微软雅黑" panose="020B0503020204020204" pitchFamily="34" charset="-122"/>
                <a:ea typeface="微软雅黑" panose="020B0503020204020204" pitchFamily="34" charset="-122"/>
              </a:rPr>
              <a:t>txt2image)</a:t>
            </a:r>
            <a:endParaRPr lang="zh-CN" alt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3" name="图片 2"/>
          <p:cNvPicPr>
            <a:picLocks noChangeAspect="1"/>
          </p:cNvPicPr>
          <p:nvPr/>
        </p:nvPicPr>
        <p:blipFill>
          <a:blip r:embed="rId1"/>
          <a:stretch>
            <a:fillRect/>
          </a:stretch>
        </p:blipFill>
        <p:spPr>
          <a:xfrm>
            <a:off x="740410" y="1222375"/>
            <a:ext cx="5762625" cy="4914900"/>
          </a:xfrm>
          <a:prstGeom prst="rect">
            <a:avLst/>
          </a:prstGeom>
        </p:spPr>
      </p:pic>
      <p:sp>
        <p:nvSpPr>
          <p:cNvPr id="4" name="文本框 3"/>
          <p:cNvSpPr txBox="1"/>
          <p:nvPr/>
        </p:nvSpPr>
        <p:spPr>
          <a:xfrm>
            <a:off x="6922770" y="1222375"/>
            <a:ext cx="4945380" cy="2306955"/>
          </a:xfrm>
          <a:prstGeom prst="rect">
            <a:avLst/>
          </a:prstGeom>
          <a:noFill/>
        </p:spPr>
        <p:txBody>
          <a:bodyPr wrap="square" rtlCol="0" anchor="t">
            <a:spAutoFit/>
          </a:bodyPr>
          <a:p>
            <a:r>
              <a:rPr lang="zh-CN" altLang="en-US" sz="2400"/>
              <a:t>在 Diffusion Model 出圈以后，</a:t>
            </a:r>
            <a:r>
              <a:rPr lang="en-US" altLang="zh-CN" sz="2400"/>
              <a:t>Tom </a:t>
            </a:r>
            <a:r>
              <a:rPr lang="zh-CN" altLang="en-US" sz="2400"/>
              <a:t>是马里兰大学副教授，发了一片推文，用它的话来说就是：</a:t>
            </a:r>
            <a:endParaRPr lang="zh-CN" altLang="en-US" sz="2400"/>
          </a:p>
          <a:p>
            <a:endParaRPr lang="zh-CN" altLang="en-US" sz="2400"/>
          </a:p>
          <a:p>
            <a:r>
              <a:rPr lang="zh-CN" altLang="en-US" sz="2400"/>
              <a:t>“在2021年，它甚至可以说是闻所未闻。”</a:t>
            </a:r>
            <a:endParaRPr lang="zh-CN" altLang="en-US" sz="2400"/>
          </a:p>
        </p:txBody>
      </p:sp>
      <p:sp>
        <p:nvSpPr>
          <p:cNvPr id="8" name="文本框 7"/>
          <p:cNvSpPr txBox="1"/>
          <p:nvPr/>
        </p:nvSpPr>
        <p:spPr>
          <a:xfrm>
            <a:off x="6922770" y="3990340"/>
            <a:ext cx="4796790" cy="1938020"/>
          </a:xfrm>
          <a:prstGeom prst="rect">
            <a:avLst/>
          </a:prstGeom>
          <a:noFill/>
        </p:spPr>
        <p:txBody>
          <a:bodyPr wrap="square" rtlCol="0" anchor="t">
            <a:spAutoFit/>
          </a:bodyPr>
          <a:p>
            <a:r>
              <a:rPr lang="en-US" altLang="zh-CN"/>
              <a:t>Tom </a:t>
            </a:r>
            <a:r>
              <a:rPr lang="zh-CN" altLang="en-US"/>
              <a:t>是机器学习和优化的交叉领域，目标是计算机视觉和信号处理中的应用。他在理论和实践之间的边界工作，利用数学基础、复杂模型和高效硬件来构建实用的高性能系统。</a:t>
            </a:r>
            <a:endParaRPr lang="zh-CN" altLang="en-US"/>
          </a:p>
          <a:p>
            <a:endParaRPr lang="zh-CN" altLang="en-US"/>
          </a:p>
          <a:p>
            <a:r>
              <a:rPr lang="zh-CN" altLang="en-US" sz="1000"/>
              <a:t>在加入马里兰大学之前，曾在加州大学洛杉矶分校完成了数学博士学位，并在莱斯大学和斯坦福大学担任研究科学家。曾获得多个奖项，包括SIAM 的 DiPrima 奖、DARPA 青年教师奖和斯隆奖学金。</a:t>
            </a:r>
            <a:endParaRPr lang="zh-CN" altLang="en-US"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2455545" y="160020"/>
            <a:ext cx="81362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什么是 </a:t>
            </a:r>
            <a:r>
              <a:rPr lang="en-US" altLang="zh-CN" sz="2800" b="1" dirty="0">
                <a:latin typeface="微软雅黑" panose="020B0503020204020204" pitchFamily="34" charset="-122"/>
                <a:ea typeface="微软雅黑" panose="020B0503020204020204" pitchFamily="34" charset="-122"/>
              </a:rPr>
              <a:t>Diffusion(</a:t>
            </a:r>
            <a:r>
              <a:rPr lang="en-US" altLang="zh-CN" sz="2000" b="1" dirty="0">
                <a:latin typeface="微软雅黑" panose="020B0503020204020204" pitchFamily="34" charset="-122"/>
                <a:ea typeface="微软雅黑" panose="020B0503020204020204" pitchFamily="34" charset="-122"/>
              </a:rPr>
              <a:t>https://hojonathanho.github.io/diffusion/</a:t>
            </a:r>
            <a:r>
              <a:rPr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1090930" y="5142230"/>
            <a:ext cx="10010140" cy="157353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buNone/>
            </a:pPr>
            <a:r>
              <a:rPr lang="en-US" altLang="zh-CN" sz="2000" b="1" dirty="0">
                <a:latin typeface="微软雅黑" panose="020B0503020204020204" pitchFamily="34" charset="-122"/>
                <a:ea typeface="微软雅黑" panose="020B0503020204020204" pitchFamily="34" charset="-122"/>
                <a:sym typeface="+mn-ea"/>
              </a:rPr>
              <a:t>Diffusion </a:t>
            </a:r>
            <a:r>
              <a:rPr lang="zh-CN" altLang="en-US" sz="2000" kern="0" dirty="0">
                <a:latin typeface="+mj-ea"/>
                <a:ea typeface="+mj-ea"/>
                <a:cs typeface="+mj-ea"/>
              </a:rPr>
              <a:t>模型是一类新的最先进的生成图像模型，可生成各种分辨率图像。它是由加州大学伯克利分校</a:t>
            </a:r>
            <a:r>
              <a:rPr lang="en-US" altLang="zh-CN" sz="2000" kern="0" dirty="0">
                <a:latin typeface="+mj-ea"/>
                <a:ea typeface="+mj-ea"/>
                <a:cs typeface="+mj-ea"/>
              </a:rPr>
              <a:t>3</a:t>
            </a:r>
            <a:r>
              <a:rPr lang="zh-CN" altLang="en-US" sz="2000" kern="0" dirty="0">
                <a:latin typeface="+mj-ea"/>
                <a:ea typeface="+mj-ea"/>
                <a:cs typeface="+mj-ea"/>
              </a:rPr>
              <a:t>个在校研究人员完成。论文名</a:t>
            </a:r>
            <a:r>
              <a:rPr lang="en-US" altLang="zh-CN" sz="2000" kern="0" dirty="0">
                <a:latin typeface="+mj-ea"/>
                <a:ea typeface="+mj-ea"/>
                <a:cs typeface="+mj-ea"/>
              </a:rPr>
              <a:t>&lt;Denoising Diffusion Probabilistic Models&gt;(去噪扩散概率模型)</a:t>
            </a:r>
            <a:r>
              <a:rPr lang="zh-CN" altLang="en-US" sz="2000" kern="0" dirty="0">
                <a:latin typeface="+mj-ea"/>
                <a:ea typeface="+mj-ea"/>
                <a:cs typeface="+mj-ea"/>
              </a:rPr>
              <a:t> 。</a:t>
            </a:r>
            <a:endParaRPr lang="zh-CN" altLang="en-US" sz="2000" kern="0" dirty="0">
              <a:latin typeface="+mj-ea"/>
              <a:ea typeface="+mj-ea"/>
              <a:cs typeface="+mj-ea"/>
            </a:endParaRPr>
          </a:p>
          <a:p>
            <a:pPr marL="0" indent="0">
              <a:buNone/>
            </a:pPr>
            <a:r>
              <a:rPr lang="en-US" altLang="zh-CN" sz="2000" b="1" dirty="0">
                <a:latin typeface="微软雅黑" panose="020B0503020204020204" pitchFamily="34" charset="-122"/>
                <a:ea typeface="微软雅黑" panose="020B0503020204020204" pitchFamily="34" charset="-122"/>
                <a:sym typeface="+mn-ea"/>
              </a:rPr>
              <a:t>Diffusion </a:t>
            </a:r>
            <a:r>
              <a:rPr lang="zh-CN" altLang="en-US" sz="2000" kern="0" dirty="0">
                <a:latin typeface="+mj-ea"/>
                <a:ea typeface="+mj-ea"/>
                <a:cs typeface="+mj-ea"/>
                <a:sym typeface="+mn-ea"/>
              </a:rPr>
              <a:t>模型出来后，</a:t>
            </a:r>
            <a:r>
              <a:rPr lang="zh-CN" altLang="en-US" sz="2000" kern="0" dirty="0">
                <a:latin typeface="+mj-ea"/>
                <a:ea typeface="+mj-ea"/>
                <a:cs typeface="+mj-ea"/>
              </a:rPr>
              <a:t>在 OpenAI、Nvidia 和 Google 成功训练大规模模型之后，它们已经引起了很多关注。而出圈就是在 </a:t>
            </a:r>
            <a:r>
              <a:rPr sz="2000" kern="0" dirty="0">
                <a:latin typeface="+mj-ea"/>
                <a:ea typeface="+mj-ea"/>
                <a:cs typeface="+mj-ea"/>
              </a:rPr>
              <a:t>DALL·E </a:t>
            </a:r>
            <a:r>
              <a:rPr lang="zh-CN" sz="2000" kern="0" dirty="0">
                <a:latin typeface="+mj-ea"/>
                <a:ea typeface="+mj-ea"/>
                <a:cs typeface="+mj-ea"/>
              </a:rPr>
              <a:t>，而火爆全球在 </a:t>
            </a:r>
            <a:r>
              <a:rPr lang="en-US" altLang="zh-CN" sz="2000" b="1" dirty="0">
                <a:latin typeface="微软雅黑" panose="020B0503020204020204" pitchFamily="34" charset="-122"/>
                <a:ea typeface="微软雅黑" panose="020B0503020204020204" pitchFamily="34" charset="-122"/>
                <a:sym typeface="+mn-ea"/>
              </a:rPr>
              <a:t>Stable Diffusion </a:t>
            </a:r>
            <a:r>
              <a:rPr lang="zh-CN" altLang="en-US" sz="2000" b="1" dirty="0">
                <a:latin typeface="微软雅黑" panose="020B0503020204020204" pitchFamily="34" charset="-122"/>
                <a:ea typeface="微软雅黑" panose="020B0503020204020204" pitchFamily="34" charset="-122"/>
                <a:sym typeface="+mn-ea"/>
              </a:rPr>
              <a:t>开源后</a:t>
            </a:r>
            <a:endParaRPr lang="zh-CN" altLang="en-US" sz="2000" b="1"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1235710" y="918845"/>
            <a:ext cx="4473575" cy="3907155"/>
          </a:xfrm>
          <a:prstGeom prst="rect">
            <a:avLst/>
          </a:prstGeom>
        </p:spPr>
      </p:pic>
      <p:pic>
        <p:nvPicPr>
          <p:cNvPr id="4" name="图片 3"/>
          <p:cNvPicPr>
            <a:picLocks noChangeAspect="1"/>
          </p:cNvPicPr>
          <p:nvPr/>
        </p:nvPicPr>
        <p:blipFill>
          <a:blip r:embed="rId3"/>
          <a:stretch>
            <a:fillRect/>
          </a:stretch>
        </p:blipFill>
        <p:spPr>
          <a:xfrm>
            <a:off x="6230620" y="918845"/>
            <a:ext cx="5107305" cy="3907155"/>
          </a:xfrm>
          <a:prstGeom prst="rect">
            <a:avLst/>
          </a:prstGeom>
        </p:spPr>
      </p:pic>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矩形 1"/>
          <p:cNvSpPr/>
          <p:nvPr/>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6" name="等腰三角形 4"/>
          <p:cNvSpPr/>
          <p:nvPr/>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7" name="等腰三角形 4"/>
          <p:cNvSpPr/>
          <p:nvPr/>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8" name="矩形 31"/>
          <p:cNvSpPr>
            <a:spLocks noChangeArrowheads="1"/>
          </p:cNvSpPr>
          <p:nvPr/>
        </p:nvSpPr>
        <p:spPr bwMode="auto">
          <a:xfrm>
            <a:off x="2208213" y="39951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79" name="Rectangle 6"/>
          <p:cNvSpPr>
            <a:spLocks noChangeArrowheads="1"/>
          </p:cNvSpPr>
          <p:nvPr/>
        </p:nvSpPr>
        <p:spPr bwMode="auto">
          <a:xfrm>
            <a:off x="2249805" y="4041140"/>
            <a:ext cx="24987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latin typeface="微软雅黑" panose="020B0503020204020204" pitchFamily="34" charset="-122"/>
                <a:ea typeface="微软雅黑" panose="020B0503020204020204" pitchFamily="34" charset="-122"/>
              </a:rPr>
              <a:t>What </a:t>
            </a:r>
            <a:r>
              <a:rPr lang="zh-CN" altLang="en-US" sz="2000" b="1" dirty="0">
                <a:solidFill>
                  <a:schemeClr val="tx1"/>
                </a:solidFill>
                <a:latin typeface="微软雅黑" panose="020B0503020204020204" pitchFamily="34" charset="-122"/>
                <a:ea typeface="微软雅黑" panose="020B0503020204020204" pitchFamily="34" charset="-122"/>
              </a:rPr>
              <a:t>是什么</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3080" name="矩形 29"/>
          <p:cNvSpPr>
            <a:spLocks noChangeArrowheads="1"/>
          </p:cNvSpPr>
          <p:nvPr/>
        </p:nvSpPr>
        <p:spPr bwMode="auto">
          <a:xfrm>
            <a:off x="695325" y="39951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871538" y="40316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第一章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82" name="矩形 38"/>
          <p:cNvSpPr>
            <a:spLocks noChangeArrowheads="1"/>
          </p:cNvSpPr>
          <p:nvPr/>
        </p:nvSpPr>
        <p:spPr bwMode="auto">
          <a:xfrm>
            <a:off x="2208213" y="46555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3" name="Rectangle 6"/>
          <p:cNvSpPr>
            <a:spLocks noChangeArrowheads="1"/>
          </p:cNvSpPr>
          <p:nvPr/>
        </p:nvSpPr>
        <p:spPr bwMode="auto">
          <a:xfrm>
            <a:off x="2724785" y="4700905"/>
            <a:ext cx="1682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Why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为什么</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4" name="矩形 36"/>
          <p:cNvSpPr>
            <a:spLocks noChangeArrowheads="1"/>
          </p:cNvSpPr>
          <p:nvPr/>
        </p:nvSpPr>
        <p:spPr bwMode="auto">
          <a:xfrm>
            <a:off x="695325" y="46555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5" name="文本框 37"/>
          <p:cNvSpPr txBox="1">
            <a:spLocks noChangeArrowheads="1"/>
          </p:cNvSpPr>
          <p:nvPr/>
        </p:nvSpPr>
        <p:spPr bwMode="auto">
          <a:xfrm>
            <a:off x="871538" y="46920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第二章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3086" name="矩形 45"/>
          <p:cNvSpPr>
            <a:spLocks noChangeArrowheads="1"/>
          </p:cNvSpPr>
          <p:nvPr/>
        </p:nvSpPr>
        <p:spPr bwMode="auto">
          <a:xfrm>
            <a:off x="2206625" y="53159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7" name="Rectangle 6"/>
          <p:cNvSpPr>
            <a:spLocks noChangeArrowheads="1"/>
          </p:cNvSpPr>
          <p:nvPr/>
        </p:nvSpPr>
        <p:spPr bwMode="auto">
          <a:xfrm>
            <a:off x="2534285" y="5352415"/>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How </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8" name="矩形 43"/>
          <p:cNvSpPr>
            <a:spLocks noChangeArrowheads="1"/>
          </p:cNvSpPr>
          <p:nvPr/>
        </p:nvSpPr>
        <p:spPr bwMode="auto">
          <a:xfrm>
            <a:off x="692150" y="53159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9" name="文本框 44"/>
          <p:cNvSpPr txBox="1">
            <a:spLocks noChangeArrowheads="1"/>
          </p:cNvSpPr>
          <p:nvPr/>
        </p:nvSpPr>
        <p:spPr bwMode="auto">
          <a:xfrm>
            <a:off x="868363" y="53524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第三章</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bwMode="auto">
          <a:xfrm>
            <a:off x="490538" y="2772752"/>
            <a:ext cx="2701925" cy="900113"/>
            <a:chOff x="0" y="0"/>
            <a:chExt cx="2702007" cy="899374"/>
          </a:xfrm>
        </p:grpSpPr>
        <p:grpSp>
          <p:nvGrpSpPr>
            <p:cNvPr id="3100" name="组合 55"/>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1C4885"/>
                    </a:solidFill>
                    <a:latin typeface="微软雅黑" panose="020B0503020204020204" pitchFamily="34" charset="-122"/>
                    <a:ea typeface="微软雅黑" panose="020B0503020204020204" pitchFamily="34" charset="-122"/>
                  </a:rPr>
                  <a:t>录</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1C4885"/>
                  </a:solidFill>
                  <a:latin typeface="微软雅黑" panose="020B0503020204020204" pitchFamily="34" charset="-122"/>
                  <a:ea typeface="微软雅黑" panose="020B0503020204020204" pitchFamily="34" charset="-122"/>
                </a:rPr>
                <a:t>Contents</a:t>
              </a:r>
              <a:endParaRPr lang="zh-CN" altLang="en-US" sz="2000" b="1">
                <a:solidFill>
                  <a:srgbClr val="1C4885"/>
                </a:solidFill>
                <a:latin typeface="微软雅黑" panose="020B0503020204020204" pitchFamily="34" charset="-122"/>
                <a:ea typeface="微软雅黑" panose="020B0503020204020204" pitchFamily="34" charset="-122"/>
              </a:endParaRPr>
            </a:p>
          </p:txBody>
        </p:sp>
      </p:grpSp>
      <p:pic>
        <p:nvPicPr>
          <p:cNvPr id="309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45"/>
          <p:cNvSpPr>
            <a:spLocks noChangeArrowheads="1"/>
          </p:cNvSpPr>
          <p:nvPr/>
        </p:nvSpPr>
        <p:spPr bwMode="auto">
          <a:xfrm>
            <a:off x="2206625" y="6021412"/>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 name="Rectangle 6"/>
          <p:cNvSpPr>
            <a:spLocks noChangeArrowheads="1"/>
          </p:cNvSpPr>
          <p:nvPr/>
        </p:nvSpPr>
        <p:spPr bwMode="auto">
          <a:xfrm>
            <a:off x="2534285" y="6057900"/>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Now </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现在</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矩形 43"/>
          <p:cNvSpPr>
            <a:spLocks noChangeArrowheads="1"/>
          </p:cNvSpPr>
          <p:nvPr/>
        </p:nvSpPr>
        <p:spPr bwMode="auto">
          <a:xfrm>
            <a:off x="692150" y="6021412"/>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4"/>
          <p:cNvSpPr txBox="1">
            <a:spLocks noChangeArrowheads="1"/>
          </p:cNvSpPr>
          <p:nvPr/>
        </p:nvSpPr>
        <p:spPr bwMode="auto">
          <a:xfrm>
            <a:off x="868363" y="6057925"/>
            <a:ext cx="9620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第四章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How</a:t>
            </a:r>
            <a:endParaRPr lang="en-US" altLang="zh-CN" sz="28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280920" y="1609090"/>
            <a:ext cx="7630160" cy="1997075"/>
          </a:xfrm>
          <a:prstGeom prst="rect">
            <a:avLst/>
          </a:prstGeom>
        </p:spPr>
      </p:pic>
      <p:sp>
        <p:nvSpPr>
          <p:cNvPr id="4" name="文本框 3"/>
          <p:cNvSpPr txBox="1"/>
          <p:nvPr/>
        </p:nvSpPr>
        <p:spPr>
          <a:xfrm>
            <a:off x="3726180" y="946150"/>
            <a:ext cx="5161280" cy="398780"/>
          </a:xfrm>
          <a:prstGeom prst="rect">
            <a:avLst/>
          </a:prstGeom>
          <a:noFill/>
        </p:spPr>
        <p:txBody>
          <a:bodyPr wrap="none" rtlCol="0" anchor="t">
            <a:spAutoFit/>
          </a:bodyPr>
          <a:p>
            <a:r>
              <a:rPr lang="en-US" altLang="zh-CN" sz="2000" b="1" dirty="0">
                <a:latin typeface="微软雅黑" panose="020B0503020204020204" pitchFamily="34" charset="-122"/>
                <a:ea typeface="微软雅黑" panose="020B0503020204020204" pitchFamily="34" charset="-122"/>
                <a:sym typeface="+mn-ea"/>
              </a:rPr>
              <a:t>Diffusion Model </a:t>
            </a:r>
            <a:r>
              <a:rPr lang="zh-CN" altLang="en-US" sz="2000" b="1" dirty="0">
                <a:latin typeface="微软雅黑" panose="020B0503020204020204" pitchFamily="34" charset="-122"/>
                <a:ea typeface="微软雅黑" panose="020B0503020204020204" pitchFamily="34" charset="-122"/>
                <a:sym typeface="+mn-ea"/>
              </a:rPr>
              <a:t>训练原理</a:t>
            </a:r>
            <a:r>
              <a:rPr lang="en-US" altLang="zh-CN" sz="2000" b="1" dirty="0">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sym typeface="+mn-ea"/>
              </a:rPr>
              <a:t>无中生有的能力</a:t>
            </a:r>
            <a:r>
              <a:rPr lang="en-US" altLang="zh-CN" sz="2000" b="1" dirty="0">
                <a:latin typeface="微软雅黑" panose="020B0503020204020204" pitchFamily="34" charset="-122"/>
                <a:ea typeface="微软雅黑" panose="020B0503020204020204" pitchFamily="34" charset="-122"/>
                <a:sym typeface="+mn-ea"/>
              </a:rPr>
              <a:t>)</a:t>
            </a:r>
            <a:endParaRPr lang="en-US" altLang="zh-CN" sz="2000" b="1" dirty="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734185" y="3923030"/>
            <a:ext cx="8723630" cy="521970"/>
          </a:xfrm>
          <a:prstGeom prst="rect">
            <a:avLst/>
          </a:prstGeom>
          <a:noFill/>
        </p:spPr>
        <p:txBody>
          <a:bodyPr wrap="square" rtlCol="0" anchor="t">
            <a:spAutoFit/>
          </a:bodyPr>
          <a:p>
            <a:endParaRPr lang="en-US" altLang="zh-CN" sz="1000">
              <a:sym typeface="+mn-ea"/>
            </a:endParaRPr>
          </a:p>
          <a:p>
            <a:endParaRPr lang="zh-CN" altLang="en-US"/>
          </a:p>
        </p:txBody>
      </p:sp>
      <p:pic>
        <p:nvPicPr>
          <p:cNvPr id="8" name="图片 7"/>
          <p:cNvPicPr>
            <a:picLocks noChangeAspect="1"/>
          </p:cNvPicPr>
          <p:nvPr/>
        </p:nvPicPr>
        <p:blipFill>
          <a:blip r:embed="rId2"/>
          <a:stretch>
            <a:fillRect/>
          </a:stretch>
        </p:blipFill>
        <p:spPr>
          <a:xfrm>
            <a:off x="1027430" y="4096385"/>
            <a:ext cx="4723765" cy="1769745"/>
          </a:xfrm>
          <a:prstGeom prst="rect">
            <a:avLst/>
          </a:prstGeom>
        </p:spPr>
      </p:pic>
      <p:pic>
        <p:nvPicPr>
          <p:cNvPr id="9" name="图片 8"/>
          <p:cNvPicPr>
            <a:picLocks noChangeAspect="1"/>
          </p:cNvPicPr>
          <p:nvPr/>
        </p:nvPicPr>
        <p:blipFill>
          <a:blip r:embed="rId3"/>
          <a:stretch>
            <a:fillRect/>
          </a:stretch>
        </p:blipFill>
        <p:spPr>
          <a:xfrm>
            <a:off x="5943600" y="4095750"/>
            <a:ext cx="5630545" cy="1746250"/>
          </a:xfrm>
          <a:prstGeom prst="rect">
            <a:avLst/>
          </a:prstGeom>
        </p:spPr>
      </p:pic>
      <p:sp>
        <p:nvSpPr>
          <p:cNvPr id="10" name="文本框 9"/>
          <p:cNvSpPr txBox="1"/>
          <p:nvPr/>
        </p:nvSpPr>
        <p:spPr>
          <a:xfrm>
            <a:off x="2037080" y="6024880"/>
            <a:ext cx="2704465" cy="368300"/>
          </a:xfrm>
          <a:prstGeom prst="rect">
            <a:avLst/>
          </a:prstGeom>
          <a:noFill/>
        </p:spPr>
        <p:txBody>
          <a:bodyPr wrap="none" rtlCol="0" anchor="t">
            <a:spAutoFit/>
          </a:bodyPr>
          <a:p>
            <a:r>
              <a:rPr lang="zh-CN" altLang="en-US" b="1" dirty="0">
                <a:latin typeface="微软雅黑" panose="020B0503020204020204" pitchFamily="34" charset="-122"/>
                <a:ea typeface="微软雅黑" panose="020B0503020204020204" pitchFamily="34" charset="-122"/>
                <a:sym typeface="+mn-ea"/>
              </a:rPr>
              <a:t>从数据变噪音的加密过程</a:t>
            </a:r>
            <a:endParaRPr lang="zh-CN" altLang="en-US" b="1" dirty="0">
              <a:latin typeface="微软雅黑" panose="020B0503020204020204" pitchFamily="34" charset="-122"/>
              <a:ea typeface="微软雅黑" panose="020B0503020204020204" pitchFamily="34" charset="-122"/>
              <a:sym typeface="+mn-ea"/>
            </a:endParaRPr>
          </a:p>
        </p:txBody>
      </p:sp>
      <p:sp>
        <p:nvSpPr>
          <p:cNvPr id="11" name="文本框 10"/>
          <p:cNvSpPr txBox="1"/>
          <p:nvPr/>
        </p:nvSpPr>
        <p:spPr>
          <a:xfrm>
            <a:off x="7562215" y="6024880"/>
            <a:ext cx="2704465" cy="368300"/>
          </a:xfrm>
          <a:prstGeom prst="rect">
            <a:avLst/>
          </a:prstGeom>
          <a:noFill/>
        </p:spPr>
        <p:txBody>
          <a:bodyPr wrap="none" rtlCol="0" anchor="t">
            <a:spAutoFit/>
          </a:bodyPr>
          <a:p>
            <a:pPr algn="l"/>
            <a:r>
              <a:rPr lang="zh-CN" altLang="en-US" b="1" dirty="0">
                <a:latin typeface="微软雅黑" panose="020B0503020204020204" pitchFamily="34" charset="-122"/>
                <a:ea typeface="微软雅黑" panose="020B0503020204020204" pitchFamily="34" charset="-122"/>
                <a:sym typeface="+mn-ea"/>
              </a:rPr>
              <a:t>从噪音变数据的解密过程</a:t>
            </a:r>
            <a:endParaRPr lang="zh-CN" altLang="en-US" b="1"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矩形 1"/>
          <p:cNvSpPr/>
          <p:nvPr/>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6" name="等腰三角形 4"/>
          <p:cNvSpPr/>
          <p:nvPr/>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7" name="等腰三角形 4"/>
          <p:cNvSpPr/>
          <p:nvPr/>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8" name="矩形 31"/>
          <p:cNvSpPr>
            <a:spLocks noChangeArrowheads="1"/>
          </p:cNvSpPr>
          <p:nvPr/>
        </p:nvSpPr>
        <p:spPr bwMode="auto">
          <a:xfrm>
            <a:off x="2208213" y="39951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79" name="Rectangle 6"/>
          <p:cNvSpPr>
            <a:spLocks noChangeArrowheads="1"/>
          </p:cNvSpPr>
          <p:nvPr/>
        </p:nvSpPr>
        <p:spPr bwMode="auto">
          <a:xfrm>
            <a:off x="2249805" y="4041140"/>
            <a:ext cx="24987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FF0000"/>
                </a:solidFill>
                <a:latin typeface="微软雅黑" panose="020B0503020204020204" pitchFamily="34" charset="-122"/>
                <a:ea typeface="微软雅黑" panose="020B0503020204020204" pitchFamily="34" charset="-122"/>
              </a:rPr>
              <a:t>What </a:t>
            </a:r>
            <a:r>
              <a:rPr lang="zh-CN" altLang="en-US" sz="2000" b="1" dirty="0">
                <a:solidFill>
                  <a:srgbClr val="FF0000"/>
                </a:solidFill>
                <a:latin typeface="微软雅黑" panose="020B0503020204020204" pitchFamily="34" charset="-122"/>
                <a:ea typeface="微软雅黑" panose="020B0503020204020204" pitchFamily="34" charset="-122"/>
              </a:rPr>
              <a:t>是什么</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3080" name="矩形 29"/>
          <p:cNvSpPr>
            <a:spLocks noChangeArrowheads="1"/>
          </p:cNvSpPr>
          <p:nvPr/>
        </p:nvSpPr>
        <p:spPr bwMode="auto">
          <a:xfrm>
            <a:off x="695325" y="39951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871538" y="40316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第一章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82" name="矩形 38"/>
          <p:cNvSpPr>
            <a:spLocks noChangeArrowheads="1"/>
          </p:cNvSpPr>
          <p:nvPr/>
        </p:nvSpPr>
        <p:spPr bwMode="auto">
          <a:xfrm>
            <a:off x="2208213" y="46555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3" name="Rectangle 6"/>
          <p:cNvSpPr>
            <a:spLocks noChangeArrowheads="1"/>
          </p:cNvSpPr>
          <p:nvPr/>
        </p:nvSpPr>
        <p:spPr bwMode="auto">
          <a:xfrm>
            <a:off x="2724785" y="4700905"/>
            <a:ext cx="1682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Why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为什么</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4" name="矩形 36"/>
          <p:cNvSpPr>
            <a:spLocks noChangeArrowheads="1"/>
          </p:cNvSpPr>
          <p:nvPr/>
        </p:nvSpPr>
        <p:spPr bwMode="auto">
          <a:xfrm>
            <a:off x="695325" y="46555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5" name="文本框 37"/>
          <p:cNvSpPr txBox="1">
            <a:spLocks noChangeArrowheads="1"/>
          </p:cNvSpPr>
          <p:nvPr/>
        </p:nvSpPr>
        <p:spPr bwMode="auto">
          <a:xfrm>
            <a:off x="871538" y="46920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第二章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3086" name="矩形 45"/>
          <p:cNvSpPr>
            <a:spLocks noChangeArrowheads="1"/>
          </p:cNvSpPr>
          <p:nvPr/>
        </p:nvSpPr>
        <p:spPr bwMode="auto">
          <a:xfrm>
            <a:off x="2206625" y="53159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7" name="Rectangle 6"/>
          <p:cNvSpPr>
            <a:spLocks noChangeArrowheads="1"/>
          </p:cNvSpPr>
          <p:nvPr/>
        </p:nvSpPr>
        <p:spPr bwMode="auto">
          <a:xfrm>
            <a:off x="2534285" y="5352415"/>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How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8" name="矩形 43"/>
          <p:cNvSpPr>
            <a:spLocks noChangeArrowheads="1"/>
          </p:cNvSpPr>
          <p:nvPr/>
        </p:nvSpPr>
        <p:spPr bwMode="auto">
          <a:xfrm>
            <a:off x="692150" y="53159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9" name="文本框 44"/>
          <p:cNvSpPr txBox="1">
            <a:spLocks noChangeArrowheads="1"/>
          </p:cNvSpPr>
          <p:nvPr/>
        </p:nvSpPr>
        <p:spPr bwMode="auto">
          <a:xfrm>
            <a:off x="868363" y="53524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第三章</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bwMode="auto">
          <a:xfrm>
            <a:off x="490538" y="2772752"/>
            <a:ext cx="2701925" cy="900113"/>
            <a:chOff x="0" y="0"/>
            <a:chExt cx="2702007" cy="899374"/>
          </a:xfrm>
        </p:grpSpPr>
        <p:grpSp>
          <p:nvGrpSpPr>
            <p:cNvPr id="3100" name="组合 55"/>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1C4885"/>
                    </a:solidFill>
                    <a:latin typeface="微软雅黑" panose="020B0503020204020204" pitchFamily="34" charset="-122"/>
                    <a:ea typeface="微软雅黑" panose="020B0503020204020204" pitchFamily="34" charset="-122"/>
                  </a:rPr>
                  <a:t>录</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1C4885"/>
                  </a:solidFill>
                  <a:latin typeface="微软雅黑" panose="020B0503020204020204" pitchFamily="34" charset="-122"/>
                  <a:ea typeface="微软雅黑" panose="020B0503020204020204" pitchFamily="34" charset="-122"/>
                </a:rPr>
                <a:t>Contents</a:t>
              </a:r>
              <a:endParaRPr lang="zh-CN" altLang="en-US" sz="2000" b="1">
                <a:solidFill>
                  <a:srgbClr val="1C4885"/>
                </a:solidFill>
                <a:latin typeface="微软雅黑" panose="020B0503020204020204" pitchFamily="34" charset="-122"/>
                <a:ea typeface="微软雅黑" panose="020B0503020204020204" pitchFamily="34" charset="-122"/>
              </a:endParaRPr>
            </a:p>
          </p:txBody>
        </p:sp>
      </p:grpSp>
      <p:pic>
        <p:nvPicPr>
          <p:cNvPr id="309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45"/>
          <p:cNvSpPr>
            <a:spLocks noChangeArrowheads="1"/>
          </p:cNvSpPr>
          <p:nvPr/>
        </p:nvSpPr>
        <p:spPr bwMode="auto">
          <a:xfrm>
            <a:off x="2206625" y="6021412"/>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 name="Rectangle 6"/>
          <p:cNvSpPr>
            <a:spLocks noChangeArrowheads="1"/>
          </p:cNvSpPr>
          <p:nvPr/>
        </p:nvSpPr>
        <p:spPr bwMode="auto">
          <a:xfrm>
            <a:off x="2534285" y="6057900"/>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Now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现在</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矩形 43"/>
          <p:cNvSpPr>
            <a:spLocks noChangeArrowheads="1"/>
          </p:cNvSpPr>
          <p:nvPr/>
        </p:nvSpPr>
        <p:spPr bwMode="auto">
          <a:xfrm>
            <a:off x="692150" y="6021412"/>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4"/>
          <p:cNvSpPr txBox="1">
            <a:spLocks noChangeArrowheads="1"/>
          </p:cNvSpPr>
          <p:nvPr/>
        </p:nvSpPr>
        <p:spPr bwMode="auto">
          <a:xfrm>
            <a:off x="868363" y="6057925"/>
            <a:ext cx="9620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第四章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How</a:t>
            </a:r>
            <a:endParaRPr lang="en-US" altLang="zh-CN"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528695" y="1303020"/>
            <a:ext cx="5768340"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那么</a:t>
            </a:r>
            <a:r>
              <a:rPr lang="en-US" altLang="zh-CN" sz="2400" b="1" dirty="0">
                <a:latin typeface="微软雅黑" panose="020B0503020204020204" pitchFamily="34" charset="-122"/>
                <a:ea typeface="微软雅黑" panose="020B0503020204020204" pitchFamily="34" charset="-122"/>
                <a:sym typeface="+mn-ea"/>
              </a:rPr>
              <a:t>AI </a:t>
            </a:r>
            <a:r>
              <a:rPr lang="zh-CN" altLang="en-US" sz="2400" b="1" dirty="0">
                <a:latin typeface="微软雅黑" panose="020B0503020204020204" pitchFamily="34" charset="-122"/>
                <a:ea typeface="微软雅黑" panose="020B0503020204020204" pitchFamily="34" charset="-122"/>
                <a:sym typeface="+mn-ea"/>
              </a:rPr>
              <a:t>如何知道图片和文字之间的关系？</a:t>
            </a:r>
            <a:endParaRPr lang="zh-CN" altLang="en-US" sz="2400" b="1" dirty="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734185" y="3923030"/>
            <a:ext cx="8723630" cy="521970"/>
          </a:xfrm>
          <a:prstGeom prst="rect">
            <a:avLst/>
          </a:prstGeom>
          <a:noFill/>
        </p:spPr>
        <p:txBody>
          <a:bodyPr wrap="square" rtlCol="0" anchor="t">
            <a:spAutoFit/>
          </a:bodyPr>
          <a:p>
            <a:endParaRPr lang="en-US" altLang="zh-CN" sz="1000">
              <a:sym typeface="+mn-ea"/>
            </a:endParaRPr>
          </a:p>
          <a:p>
            <a:endParaRPr lang="zh-CN" altLang="en-US"/>
          </a:p>
        </p:txBody>
      </p:sp>
      <p:pic>
        <p:nvPicPr>
          <p:cNvPr id="5" name="图片 4"/>
          <p:cNvPicPr>
            <a:picLocks noChangeAspect="1"/>
          </p:cNvPicPr>
          <p:nvPr/>
        </p:nvPicPr>
        <p:blipFill>
          <a:blip r:embed="rId1"/>
          <a:stretch>
            <a:fillRect/>
          </a:stretch>
        </p:blipFill>
        <p:spPr>
          <a:xfrm>
            <a:off x="367665" y="2225675"/>
            <a:ext cx="7169785" cy="3125470"/>
          </a:xfrm>
          <a:prstGeom prst="rect">
            <a:avLst/>
          </a:prstGeom>
        </p:spPr>
      </p:pic>
      <p:sp>
        <p:nvSpPr>
          <p:cNvPr id="12" name="文本框 11"/>
          <p:cNvSpPr txBox="1"/>
          <p:nvPr/>
        </p:nvSpPr>
        <p:spPr>
          <a:xfrm>
            <a:off x="8125460" y="3202940"/>
            <a:ext cx="3622675" cy="1476375"/>
          </a:xfrm>
          <a:prstGeom prst="rect">
            <a:avLst/>
          </a:prstGeom>
          <a:noFill/>
        </p:spPr>
        <p:txBody>
          <a:bodyPr wrap="square" rtlCol="0" anchor="t">
            <a:spAutoFit/>
          </a:bodyPr>
          <a:p>
            <a:r>
              <a:rPr lang="zh-CN" altLang="en-US"/>
              <a:t>CLIP（对比语言-图像预训练）建立在零样本迁移、自然语言监督和多模态学习方面的大量工作之上。</a:t>
            </a:r>
            <a:endParaRPr lang="zh-CN" altLang="en-US"/>
          </a:p>
          <a:p>
            <a:endParaRPr lang="zh-CN" altLang="en-US"/>
          </a:p>
          <a:p>
            <a:endParaRPr lang="zh-CN" altLang="en-US"/>
          </a:p>
        </p:txBody>
      </p:sp>
      <p:sp>
        <p:nvSpPr>
          <p:cNvPr id="13" name="文本框 12"/>
          <p:cNvSpPr txBox="1"/>
          <p:nvPr/>
        </p:nvSpPr>
        <p:spPr>
          <a:xfrm>
            <a:off x="2003425" y="1857375"/>
            <a:ext cx="3244215" cy="368300"/>
          </a:xfrm>
          <a:prstGeom prst="rect">
            <a:avLst/>
          </a:prstGeom>
          <a:noFill/>
        </p:spPr>
        <p:txBody>
          <a:bodyPr wrap="square" rtlCol="0" anchor="t">
            <a:spAutoFit/>
          </a:bodyPr>
          <a:p>
            <a:r>
              <a:rPr lang="zh-CN" altLang="en-US"/>
              <a:t>https://openai.com/blog/clip/</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How</a:t>
            </a:r>
            <a:endParaRPr lang="en-US" altLang="zh-CN" sz="2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3528695" y="1303020"/>
            <a:ext cx="5768340"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那么</a:t>
            </a:r>
            <a:r>
              <a:rPr lang="en-US" altLang="zh-CN" sz="2400" b="1" dirty="0">
                <a:latin typeface="微软雅黑" panose="020B0503020204020204" pitchFamily="34" charset="-122"/>
                <a:ea typeface="微软雅黑" panose="020B0503020204020204" pitchFamily="34" charset="-122"/>
                <a:sym typeface="+mn-ea"/>
              </a:rPr>
              <a:t>AI </a:t>
            </a:r>
            <a:r>
              <a:rPr lang="zh-CN" altLang="en-US" sz="2400" b="1" dirty="0">
                <a:latin typeface="微软雅黑" panose="020B0503020204020204" pitchFamily="34" charset="-122"/>
                <a:ea typeface="微软雅黑" panose="020B0503020204020204" pitchFamily="34" charset="-122"/>
                <a:sym typeface="+mn-ea"/>
              </a:rPr>
              <a:t>如何知道图片和文字之间的关系？</a:t>
            </a:r>
            <a:endParaRPr lang="zh-CN" altLang="en-US" sz="2400" b="1" dirty="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734185" y="3923030"/>
            <a:ext cx="8723630" cy="521970"/>
          </a:xfrm>
          <a:prstGeom prst="rect">
            <a:avLst/>
          </a:prstGeom>
          <a:noFill/>
        </p:spPr>
        <p:txBody>
          <a:bodyPr wrap="square" rtlCol="0" anchor="t">
            <a:spAutoFit/>
          </a:bodyPr>
          <a:p>
            <a:endParaRPr lang="en-US" altLang="zh-CN" sz="1000">
              <a:sym typeface="+mn-ea"/>
            </a:endParaRPr>
          </a:p>
          <a:p>
            <a:endParaRPr lang="zh-CN" altLang="en-US"/>
          </a:p>
        </p:txBody>
      </p:sp>
      <p:pic>
        <p:nvPicPr>
          <p:cNvPr id="2" name="图片 1"/>
          <p:cNvPicPr>
            <a:picLocks noChangeAspect="1"/>
          </p:cNvPicPr>
          <p:nvPr/>
        </p:nvPicPr>
        <p:blipFill>
          <a:blip r:embed="rId1"/>
          <a:stretch>
            <a:fillRect/>
          </a:stretch>
        </p:blipFill>
        <p:spPr>
          <a:xfrm>
            <a:off x="2056130" y="1856740"/>
            <a:ext cx="9057640" cy="3359785"/>
          </a:xfrm>
          <a:prstGeom prst="rect">
            <a:avLst/>
          </a:prstGeom>
        </p:spPr>
      </p:pic>
      <p:sp>
        <p:nvSpPr>
          <p:cNvPr id="3" name="文本框 2"/>
          <p:cNvSpPr txBox="1"/>
          <p:nvPr/>
        </p:nvSpPr>
        <p:spPr>
          <a:xfrm>
            <a:off x="2056765" y="5309870"/>
            <a:ext cx="9057005" cy="1076325"/>
          </a:xfrm>
          <a:prstGeom prst="rect">
            <a:avLst/>
          </a:prstGeom>
          <a:noFill/>
        </p:spPr>
        <p:txBody>
          <a:bodyPr wrap="square" rtlCol="0" anchor="t">
            <a:spAutoFit/>
          </a:bodyPr>
          <a:p>
            <a:pPr marL="285750" indent="-285750">
              <a:buFont typeface="Arial" panose="020B0604020202090204" pitchFamily="34" charset="0"/>
              <a:buChar char="•"/>
            </a:pPr>
            <a:r>
              <a:rPr lang="zh-CN" altLang="en-US" sz="1600"/>
              <a:t>CLIP 预训练了一个图像编码器和一个文本编码器，以预测哪些图像与我们数据集中的哪些文本配对。</a:t>
            </a:r>
            <a:endParaRPr lang="zh-CN" altLang="en-US" sz="1600"/>
          </a:p>
          <a:p>
            <a:pPr marL="285750" indent="-285750">
              <a:buFont typeface="Arial" panose="020B0604020202090204" pitchFamily="34" charset="0"/>
              <a:buChar char="•"/>
            </a:pPr>
            <a:r>
              <a:rPr lang="zh-CN" altLang="en-US" sz="1600"/>
              <a:t>然后我们使用这种行为将 CLIP 变成一个零样本分类器。我们将数据集的所有类别转换为诸如“狗的照片”之类的标题，并预测标题的类别 CLIP 估计与给定图像的最佳配对。</a:t>
            </a:r>
            <a:endParaRPr lang="zh-CN" altLang="en-US"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How</a:t>
            </a:r>
            <a:endParaRPr lang="en-US" altLang="zh-CN"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734185" y="3923030"/>
            <a:ext cx="8723630" cy="521970"/>
          </a:xfrm>
          <a:prstGeom prst="rect">
            <a:avLst/>
          </a:prstGeom>
          <a:noFill/>
        </p:spPr>
        <p:txBody>
          <a:bodyPr wrap="square" rtlCol="0" anchor="t">
            <a:spAutoFit/>
          </a:bodyPr>
          <a:p>
            <a:endParaRPr lang="en-US" altLang="zh-CN" sz="1000">
              <a:sym typeface="+mn-ea"/>
            </a:endParaRPr>
          </a:p>
          <a:p>
            <a:endParaRPr lang="zh-CN" altLang="en-US"/>
          </a:p>
        </p:txBody>
      </p:sp>
      <p:pic>
        <p:nvPicPr>
          <p:cNvPr id="5" name="图片 4"/>
          <p:cNvPicPr>
            <a:picLocks noChangeAspect="1"/>
          </p:cNvPicPr>
          <p:nvPr/>
        </p:nvPicPr>
        <p:blipFill>
          <a:blip r:embed="rId1"/>
          <a:stretch>
            <a:fillRect/>
          </a:stretch>
        </p:blipFill>
        <p:spPr>
          <a:xfrm>
            <a:off x="114300" y="1192530"/>
            <a:ext cx="11963400" cy="5267325"/>
          </a:xfrm>
          <a:prstGeom prst="rect">
            <a:avLst/>
          </a:prstGeom>
        </p:spPr>
      </p:pic>
      <p:sp>
        <p:nvSpPr>
          <p:cNvPr id="8" name="文本框 7"/>
          <p:cNvSpPr txBox="1"/>
          <p:nvPr/>
        </p:nvSpPr>
        <p:spPr>
          <a:xfrm>
            <a:off x="5364480" y="652780"/>
            <a:ext cx="1710055"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第一次计算</a:t>
            </a:r>
            <a:endParaRPr lang="zh-CN" altLang="en-US" sz="2400" b="1"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How</a:t>
            </a:r>
            <a:endParaRPr lang="en-US" altLang="zh-CN"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734185" y="3923030"/>
            <a:ext cx="8723630" cy="521970"/>
          </a:xfrm>
          <a:prstGeom prst="rect">
            <a:avLst/>
          </a:prstGeom>
          <a:noFill/>
        </p:spPr>
        <p:txBody>
          <a:bodyPr wrap="square" rtlCol="0" anchor="t">
            <a:spAutoFit/>
          </a:bodyPr>
          <a:p>
            <a:endParaRPr lang="en-US" altLang="zh-CN" sz="1000">
              <a:sym typeface="+mn-ea"/>
            </a:endParaRPr>
          </a:p>
          <a:p>
            <a:endParaRPr lang="zh-CN" altLang="en-US"/>
          </a:p>
        </p:txBody>
      </p:sp>
      <p:sp>
        <p:nvSpPr>
          <p:cNvPr id="8" name="文本框 7"/>
          <p:cNvSpPr txBox="1"/>
          <p:nvPr/>
        </p:nvSpPr>
        <p:spPr>
          <a:xfrm>
            <a:off x="5364480" y="652780"/>
            <a:ext cx="1640205"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第</a:t>
            </a:r>
            <a:r>
              <a:rPr lang="en-US" altLang="zh-CN" sz="2400" b="1" dirty="0">
                <a:latin typeface="微软雅黑" panose="020B0503020204020204" pitchFamily="34" charset="-122"/>
                <a:ea typeface="微软雅黑" panose="020B0503020204020204" pitchFamily="34" charset="-122"/>
                <a:sym typeface="+mn-ea"/>
              </a:rPr>
              <a:t>N</a:t>
            </a:r>
            <a:r>
              <a:rPr lang="zh-CN" altLang="en-US" sz="2400" b="1" dirty="0">
                <a:latin typeface="微软雅黑" panose="020B0503020204020204" pitchFamily="34" charset="-122"/>
                <a:ea typeface="微软雅黑" panose="020B0503020204020204" pitchFamily="34" charset="-122"/>
                <a:sym typeface="+mn-ea"/>
              </a:rPr>
              <a:t>次计算</a:t>
            </a:r>
            <a:endParaRPr lang="zh-CN" altLang="en-US" sz="2400" b="1"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147955" y="1113155"/>
            <a:ext cx="11896725" cy="50577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How</a:t>
            </a:r>
            <a:endParaRPr lang="en-US" altLang="zh-CN" sz="28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219835" y="1283335"/>
            <a:ext cx="9752330" cy="4857750"/>
          </a:xfrm>
          <a:prstGeom prst="rect">
            <a:avLst/>
          </a:prstGeom>
        </p:spPr>
      </p:pic>
      <p:sp>
        <p:nvSpPr>
          <p:cNvPr id="8" name="文本框 7"/>
          <p:cNvSpPr txBox="1"/>
          <p:nvPr/>
        </p:nvSpPr>
        <p:spPr>
          <a:xfrm>
            <a:off x="5241290" y="681990"/>
            <a:ext cx="1710055"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生成流程图</a:t>
            </a:r>
            <a:endParaRPr lang="zh-CN" altLang="en-US" sz="2400" b="1"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矩形 1"/>
          <p:cNvSpPr/>
          <p:nvPr/>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6" name="等腰三角形 4"/>
          <p:cNvSpPr/>
          <p:nvPr/>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7" name="等腰三角形 4"/>
          <p:cNvSpPr/>
          <p:nvPr/>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8" name="矩形 31"/>
          <p:cNvSpPr>
            <a:spLocks noChangeArrowheads="1"/>
          </p:cNvSpPr>
          <p:nvPr/>
        </p:nvSpPr>
        <p:spPr bwMode="auto">
          <a:xfrm>
            <a:off x="2208213" y="39951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79" name="Rectangle 6"/>
          <p:cNvSpPr>
            <a:spLocks noChangeArrowheads="1"/>
          </p:cNvSpPr>
          <p:nvPr/>
        </p:nvSpPr>
        <p:spPr bwMode="auto">
          <a:xfrm>
            <a:off x="2249805" y="4041140"/>
            <a:ext cx="24987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latin typeface="微软雅黑" panose="020B0503020204020204" pitchFamily="34" charset="-122"/>
                <a:ea typeface="微软雅黑" panose="020B0503020204020204" pitchFamily="34" charset="-122"/>
              </a:rPr>
              <a:t>What </a:t>
            </a:r>
            <a:r>
              <a:rPr lang="zh-CN" altLang="en-US" sz="2000" b="1" dirty="0">
                <a:solidFill>
                  <a:schemeClr val="tx1"/>
                </a:solidFill>
                <a:latin typeface="微软雅黑" panose="020B0503020204020204" pitchFamily="34" charset="-122"/>
                <a:ea typeface="微软雅黑" panose="020B0503020204020204" pitchFamily="34" charset="-122"/>
              </a:rPr>
              <a:t>是什么</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3080" name="矩形 29"/>
          <p:cNvSpPr>
            <a:spLocks noChangeArrowheads="1"/>
          </p:cNvSpPr>
          <p:nvPr/>
        </p:nvSpPr>
        <p:spPr bwMode="auto">
          <a:xfrm>
            <a:off x="695325" y="39951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871538" y="40316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第一章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82" name="矩形 38"/>
          <p:cNvSpPr>
            <a:spLocks noChangeArrowheads="1"/>
          </p:cNvSpPr>
          <p:nvPr/>
        </p:nvSpPr>
        <p:spPr bwMode="auto">
          <a:xfrm>
            <a:off x="2208213" y="46555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3" name="Rectangle 6"/>
          <p:cNvSpPr>
            <a:spLocks noChangeArrowheads="1"/>
          </p:cNvSpPr>
          <p:nvPr/>
        </p:nvSpPr>
        <p:spPr bwMode="auto">
          <a:xfrm>
            <a:off x="2724785" y="4700905"/>
            <a:ext cx="1682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Why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为什么</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4" name="矩形 36"/>
          <p:cNvSpPr>
            <a:spLocks noChangeArrowheads="1"/>
          </p:cNvSpPr>
          <p:nvPr/>
        </p:nvSpPr>
        <p:spPr bwMode="auto">
          <a:xfrm>
            <a:off x="695325" y="46555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5" name="文本框 37"/>
          <p:cNvSpPr txBox="1">
            <a:spLocks noChangeArrowheads="1"/>
          </p:cNvSpPr>
          <p:nvPr/>
        </p:nvSpPr>
        <p:spPr bwMode="auto">
          <a:xfrm>
            <a:off x="871538" y="46920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第二章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3086" name="矩形 45"/>
          <p:cNvSpPr>
            <a:spLocks noChangeArrowheads="1"/>
          </p:cNvSpPr>
          <p:nvPr/>
        </p:nvSpPr>
        <p:spPr bwMode="auto">
          <a:xfrm>
            <a:off x="2206625" y="53159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7" name="Rectangle 6"/>
          <p:cNvSpPr>
            <a:spLocks noChangeArrowheads="1"/>
          </p:cNvSpPr>
          <p:nvPr/>
        </p:nvSpPr>
        <p:spPr bwMode="auto">
          <a:xfrm>
            <a:off x="2534285" y="5352415"/>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How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8" name="矩形 43"/>
          <p:cNvSpPr>
            <a:spLocks noChangeArrowheads="1"/>
          </p:cNvSpPr>
          <p:nvPr/>
        </p:nvSpPr>
        <p:spPr bwMode="auto">
          <a:xfrm>
            <a:off x="692150" y="53159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9" name="文本框 44"/>
          <p:cNvSpPr txBox="1">
            <a:spLocks noChangeArrowheads="1"/>
          </p:cNvSpPr>
          <p:nvPr/>
        </p:nvSpPr>
        <p:spPr bwMode="auto">
          <a:xfrm>
            <a:off x="868363" y="53524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第三章</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bwMode="auto">
          <a:xfrm>
            <a:off x="490538" y="2772752"/>
            <a:ext cx="2701925" cy="900113"/>
            <a:chOff x="0" y="0"/>
            <a:chExt cx="2702007" cy="899374"/>
          </a:xfrm>
        </p:grpSpPr>
        <p:grpSp>
          <p:nvGrpSpPr>
            <p:cNvPr id="3100" name="组合 55"/>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1C4885"/>
                    </a:solidFill>
                    <a:latin typeface="微软雅黑" panose="020B0503020204020204" pitchFamily="34" charset="-122"/>
                    <a:ea typeface="微软雅黑" panose="020B0503020204020204" pitchFamily="34" charset="-122"/>
                  </a:rPr>
                  <a:t>录</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1C4885"/>
                  </a:solidFill>
                  <a:latin typeface="微软雅黑" panose="020B0503020204020204" pitchFamily="34" charset="-122"/>
                  <a:ea typeface="微软雅黑" panose="020B0503020204020204" pitchFamily="34" charset="-122"/>
                </a:rPr>
                <a:t>Contents</a:t>
              </a:r>
              <a:endParaRPr lang="zh-CN" altLang="en-US" sz="2000" b="1">
                <a:solidFill>
                  <a:srgbClr val="1C4885"/>
                </a:solidFill>
                <a:latin typeface="微软雅黑" panose="020B0503020204020204" pitchFamily="34" charset="-122"/>
                <a:ea typeface="微软雅黑" panose="020B0503020204020204" pitchFamily="34" charset="-122"/>
              </a:endParaRPr>
            </a:p>
          </p:txBody>
        </p:sp>
      </p:grpSp>
      <p:pic>
        <p:nvPicPr>
          <p:cNvPr id="309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45"/>
          <p:cNvSpPr>
            <a:spLocks noChangeArrowheads="1"/>
          </p:cNvSpPr>
          <p:nvPr/>
        </p:nvSpPr>
        <p:spPr bwMode="auto">
          <a:xfrm>
            <a:off x="2206625" y="6021412"/>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 name="Rectangle 6"/>
          <p:cNvSpPr>
            <a:spLocks noChangeArrowheads="1"/>
          </p:cNvSpPr>
          <p:nvPr/>
        </p:nvSpPr>
        <p:spPr bwMode="auto">
          <a:xfrm>
            <a:off x="2534285" y="6057900"/>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Now </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现在</a:t>
            </a:r>
            <a:endPar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矩形 43"/>
          <p:cNvSpPr>
            <a:spLocks noChangeArrowheads="1"/>
          </p:cNvSpPr>
          <p:nvPr/>
        </p:nvSpPr>
        <p:spPr bwMode="auto">
          <a:xfrm>
            <a:off x="692150" y="6021412"/>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4"/>
          <p:cNvSpPr txBox="1">
            <a:spLocks noChangeArrowheads="1"/>
          </p:cNvSpPr>
          <p:nvPr/>
        </p:nvSpPr>
        <p:spPr bwMode="auto">
          <a:xfrm>
            <a:off x="868363" y="6057925"/>
            <a:ext cx="9620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第四章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Now</a:t>
            </a:r>
            <a:endParaRPr lang="en-US" altLang="zh-CN" sz="2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353560" y="738505"/>
            <a:ext cx="4980940"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发展方向、产品和收费模式</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算法向</a:t>
            </a:r>
            <a:r>
              <a:rPr lang="en-US" altLang="zh-CN"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2373630" y="2287905"/>
            <a:ext cx="1248410" cy="368300"/>
          </a:xfrm>
          <a:prstGeom prst="rect">
            <a:avLst/>
          </a:prstGeom>
          <a:noFill/>
        </p:spPr>
        <p:txBody>
          <a:bodyPr wrap="square" rtlCol="0" anchor="t">
            <a:spAutoFit/>
          </a:bodyPr>
          <a:p>
            <a:r>
              <a:rPr lang="zh-CN" altLang="en-US"/>
              <a:t>DALL·E 2</a:t>
            </a:r>
            <a:endParaRPr lang="zh-CN" altLang="en-US"/>
          </a:p>
        </p:txBody>
      </p:sp>
      <p:pic>
        <p:nvPicPr>
          <p:cNvPr id="10" name="图片 9"/>
          <p:cNvPicPr>
            <a:picLocks noChangeAspect="1"/>
          </p:cNvPicPr>
          <p:nvPr/>
        </p:nvPicPr>
        <p:blipFill>
          <a:blip r:embed="rId1"/>
          <a:stretch>
            <a:fillRect/>
          </a:stretch>
        </p:blipFill>
        <p:spPr>
          <a:xfrm>
            <a:off x="993140" y="1593215"/>
            <a:ext cx="1245870" cy="1584960"/>
          </a:xfrm>
          <a:prstGeom prst="rect">
            <a:avLst/>
          </a:prstGeom>
        </p:spPr>
      </p:pic>
      <p:sp>
        <p:nvSpPr>
          <p:cNvPr id="12" name="文本框 11"/>
          <p:cNvSpPr txBox="1"/>
          <p:nvPr/>
        </p:nvSpPr>
        <p:spPr>
          <a:xfrm>
            <a:off x="2597150" y="3903980"/>
            <a:ext cx="1024890" cy="368300"/>
          </a:xfrm>
          <a:prstGeom prst="rect">
            <a:avLst/>
          </a:prstGeom>
          <a:noFill/>
        </p:spPr>
        <p:txBody>
          <a:bodyPr wrap="square" rtlCol="0" anchor="t">
            <a:spAutoFit/>
          </a:bodyPr>
          <a:p>
            <a:r>
              <a:rPr lang="zh-CN" altLang="en-US"/>
              <a:t>Imagen</a:t>
            </a:r>
            <a:endParaRPr lang="zh-CN" altLang="en-US"/>
          </a:p>
        </p:txBody>
      </p:sp>
      <p:pic>
        <p:nvPicPr>
          <p:cNvPr id="14" name="图片 13"/>
          <p:cNvPicPr>
            <a:picLocks noChangeAspect="1"/>
          </p:cNvPicPr>
          <p:nvPr/>
        </p:nvPicPr>
        <p:blipFill>
          <a:blip r:embed="rId2"/>
          <a:stretch>
            <a:fillRect/>
          </a:stretch>
        </p:blipFill>
        <p:spPr>
          <a:xfrm>
            <a:off x="993140" y="3453130"/>
            <a:ext cx="1285240" cy="1285240"/>
          </a:xfrm>
          <a:prstGeom prst="rect">
            <a:avLst/>
          </a:prstGeom>
        </p:spPr>
      </p:pic>
      <p:pic>
        <p:nvPicPr>
          <p:cNvPr id="16" name="图片 15"/>
          <p:cNvPicPr>
            <a:picLocks noChangeAspect="1"/>
          </p:cNvPicPr>
          <p:nvPr/>
        </p:nvPicPr>
        <p:blipFill>
          <a:blip r:embed="rId3"/>
          <a:stretch>
            <a:fillRect/>
          </a:stretch>
        </p:blipFill>
        <p:spPr>
          <a:xfrm>
            <a:off x="993140" y="5064125"/>
            <a:ext cx="1246505" cy="829945"/>
          </a:xfrm>
          <a:prstGeom prst="rect">
            <a:avLst/>
          </a:prstGeom>
        </p:spPr>
      </p:pic>
      <p:sp>
        <p:nvSpPr>
          <p:cNvPr id="17" name="文本框 16"/>
          <p:cNvSpPr txBox="1"/>
          <p:nvPr/>
        </p:nvSpPr>
        <p:spPr>
          <a:xfrm>
            <a:off x="2484120" y="5301615"/>
            <a:ext cx="1869440" cy="368300"/>
          </a:xfrm>
          <a:prstGeom prst="rect">
            <a:avLst/>
          </a:prstGeom>
          <a:noFill/>
        </p:spPr>
        <p:txBody>
          <a:bodyPr wrap="square" rtlCol="0" anchor="t">
            <a:spAutoFit/>
          </a:bodyPr>
          <a:p>
            <a:r>
              <a:rPr lang="zh-CN" altLang="en-US"/>
              <a:t>stable diffusion</a:t>
            </a:r>
            <a:endParaRPr lang="zh-CN" altLang="en-US"/>
          </a:p>
        </p:txBody>
      </p:sp>
      <p:sp>
        <p:nvSpPr>
          <p:cNvPr id="18" name="文本框 17"/>
          <p:cNvSpPr txBox="1"/>
          <p:nvPr/>
        </p:nvSpPr>
        <p:spPr>
          <a:xfrm>
            <a:off x="4259580" y="2287905"/>
            <a:ext cx="6921500" cy="2861310"/>
          </a:xfrm>
          <a:prstGeom prst="rect">
            <a:avLst/>
          </a:prstGeom>
          <a:noFill/>
        </p:spPr>
        <p:txBody>
          <a:bodyPr wrap="square" rtlCol="0" anchor="t">
            <a:spAutoFit/>
          </a:bodyPr>
          <a:p>
            <a:r>
              <a:rPr lang="en-US" altLang="zh-CN"/>
              <a:t>AI </a:t>
            </a:r>
            <a:r>
              <a:rPr lang="zh-CN" altLang="en-US"/>
              <a:t>模型训练和算法的公司，虽然都是用的是 </a:t>
            </a:r>
            <a:r>
              <a:rPr lang="en-US" altLang="zh-CN"/>
              <a:t>diffusion </a:t>
            </a:r>
            <a:r>
              <a:rPr lang="zh-CN" altLang="en-US"/>
              <a:t>模型，但训练方法、数据源、优化技巧都不一样。</a:t>
            </a:r>
            <a:endParaRPr lang="zh-CN" altLang="en-US"/>
          </a:p>
          <a:p>
            <a:endParaRPr lang="zh-CN" altLang="en-US"/>
          </a:p>
          <a:p>
            <a:r>
              <a:rPr lang="zh-CN" altLang="en-US">
                <a:sym typeface="+mn-ea"/>
              </a:rPr>
              <a:t>已知</a:t>
            </a:r>
            <a:r>
              <a:rPr lang="zh-CN" altLang="en-US"/>
              <a:t>收入有</a:t>
            </a:r>
            <a:r>
              <a:rPr lang="en-US" altLang="zh-CN"/>
              <a:t>3</a:t>
            </a:r>
            <a:r>
              <a:rPr lang="zh-CN" altLang="en-US"/>
              <a:t>个</a:t>
            </a:r>
            <a:endParaRPr lang="zh-CN" altLang="en-US"/>
          </a:p>
          <a:p>
            <a:endParaRPr lang="zh-CN" altLang="en-US"/>
          </a:p>
          <a:p>
            <a:pPr marL="285750" indent="-285750">
              <a:buFont typeface="Arial" panose="020B0604020202090204" pitchFamily="34" charset="0"/>
              <a:buChar char="•"/>
            </a:pPr>
            <a:r>
              <a:rPr lang="zh-CN" altLang="en-US"/>
              <a:t>对外融资，比如 </a:t>
            </a:r>
            <a:r>
              <a:rPr lang="zh-CN" altLang="en-US">
                <a:sym typeface="+mn-ea"/>
              </a:rPr>
              <a:t>stable diffusion 团队融资 </a:t>
            </a:r>
            <a:r>
              <a:rPr lang="en-US" altLang="zh-CN">
                <a:sym typeface="+mn-ea"/>
              </a:rPr>
              <a:t>10 </a:t>
            </a:r>
            <a:r>
              <a:rPr lang="zh-CN" altLang="en-US">
                <a:sym typeface="+mn-ea"/>
              </a:rPr>
              <a:t>亿美金</a:t>
            </a:r>
            <a:r>
              <a:rPr lang="zh-CN" altLang="en-US"/>
              <a:t> </a:t>
            </a:r>
            <a:endParaRPr lang="zh-CN" altLang="en-US"/>
          </a:p>
          <a:p>
            <a:pPr marL="285750" indent="-285750">
              <a:buFont typeface="Arial" panose="020B0604020202090204" pitchFamily="34" charset="0"/>
              <a:buChar char="•"/>
            </a:pPr>
            <a:r>
              <a:rPr lang="en-US" altLang="zh-CN"/>
              <a:t>2C,</a:t>
            </a:r>
            <a:r>
              <a:rPr lang="zh-CN" altLang="en-US"/>
              <a:t>开放平台给用户使用，每次生成模型收费</a:t>
            </a:r>
            <a:r>
              <a:rPr lang="en-US" altLang="zh-CN"/>
              <a:t>1</a:t>
            </a:r>
            <a:r>
              <a:rPr lang="zh-CN" altLang="en-US"/>
              <a:t>次</a:t>
            </a:r>
            <a:endParaRPr lang="zh-CN" altLang="en-US"/>
          </a:p>
          <a:p>
            <a:pPr marL="285750" indent="-285750">
              <a:buFont typeface="Arial" panose="020B0604020202090204" pitchFamily="34" charset="0"/>
              <a:buChar char="•"/>
            </a:pPr>
            <a:r>
              <a:rPr lang="en-US" altLang="zh-CN"/>
              <a:t>2B,</a:t>
            </a:r>
            <a:r>
              <a:rPr lang="zh-CN" altLang="en-US"/>
              <a:t>帮助客户训练特定的数据集模型</a:t>
            </a:r>
            <a:endParaRPr lang="zh-CN" altLang="en-US"/>
          </a:p>
          <a:p>
            <a:endParaRPr lang="zh-CN" altLang="en-US"/>
          </a:p>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Now</a:t>
            </a:r>
            <a:endParaRPr lang="en-US" altLang="zh-CN" sz="2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498340" y="787400"/>
            <a:ext cx="4980940"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发展方向、产品和收费模式</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整合向</a:t>
            </a:r>
            <a:r>
              <a:rPr lang="en-US" altLang="zh-CN"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572770" y="1760220"/>
            <a:ext cx="3495040" cy="2190750"/>
          </a:xfrm>
          <a:prstGeom prst="rect">
            <a:avLst/>
          </a:prstGeom>
        </p:spPr>
      </p:pic>
      <p:sp>
        <p:nvSpPr>
          <p:cNvPr id="3" name="文本框 2"/>
          <p:cNvSpPr txBox="1"/>
          <p:nvPr/>
        </p:nvSpPr>
        <p:spPr>
          <a:xfrm>
            <a:off x="1696085" y="1315720"/>
            <a:ext cx="1248410" cy="368300"/>
          </a:xfrm>
          <a:prstGeom prst="rect">
            <a:avLst/>
          </a:prstGeom>
          <a:noFill/>
        </p:spPr>
        <p:txBody>
          <a:bodyPr wrap="square" rtlCol="0" anchor="t">
            <a:spAutoFit/>
          </a:bodyPr>
          <a:p>
            <a:r>
              <a:rPr lang="en-US" altLang="zh-CN"/>
              <a:t>NovelAI</a:t>
            </a:r>
            <a:endParaRPr lang="en-US" altLang="zh-CN"/>
          </a:p>
        </p:txBody>
      </p:sp>
      <p:pic>
        <p:nvPicPr>
          <p:cNvPr id="4" name="图片 3"/>
          <p:cNvPicPr>
            <a:picLocks noChangeAspect="1"/>
          </p:cNvPicPr>
          <p:nvPr/>
        </p:nvPicPr>
        <p:blipFill>
          <a:blip r:embed="rId2"/>
          <a:stretch>
            <a:fillRect/>
          </a:stretch>
        </p:blipFill>
        <p:spPr>
          <a:xfrm>
            <a:off x="572770" y="4531360"/>
            <a:ext cx="3495040" cy="2138045"/>
          </a:xfrm>
          <a:prstGeom prst="rect">
            <a:avLst/>
          </a:prstGeom>
        </p:spPr>
      </p:pic>
      <p:sp>
        <p:nvSpPr>
          <p:cNvPr id="5" name="文本框 4"/>
          <p:cNvSpPr txBox="1"/>
          <p:nvPr/>
        </p:nvSpPr>
        <p:spPr>
          <a:xfrm>
            <a:off x="897890" y="4112260"/>
            <a:ext cx="2708910" cy="368300"/>
          </a:xfrm>
          <a:prstGeom prst="rect">
            <a:avLst/>
          </a:prstGeom>
          <a:noFill/>
        </p:spPr>
        <p:txBody>
          <a:bodyPr wrap="square" rtlCol="0" anchor="t">
            <a:spAutoFit/>
          </a:bodyPr>
          <a:p>
            <a:r>
              <a:rPr lang="zh-CN" altLang="en-US"/>
              <a:t>Stable Diffusion web UI</a:t>
            </a:r>
            <a:endParaRPr lang="zh-CN" altLang="en-US"/>
          </a:p>
        </p:txBody>
      </p:sp>
      <p:sp>
        <p:nvSpPr>
          <p:cNvPr id="7" name="文本框 6"/>
          <p:cNvSpPr txBox="1"/>
          <p:nvPr/>
        </p:nvSpPr>
        <p:spPr>
          <a:xfrm>
            <a:off x="4779645" y="2055495"/>
            <a:ext cx="6921500" cy="3415030"/>
          </a:xfrm>
          <a:prstGeom prst="rect">
            <a:avLst/>
          </a:prstGeom>
          <a:noFill/>
        </p:spPr>
        <p:txBody>
          <a:bodyPr wrap="square" rtlCol="0" anchor="t">
            <a:spAutoFit/>
          </a:bodyPr>
          <a:p>
            <a:r>
              <a:rPr lang="zh-CN" altLang="en-US"/>
              <a:t>整合工具集类型的社区或者产品，他们与社区或算法公司合作或购买算法公司技术能力帮助训练产品需求的模型。将能力整合到自己的图形化 </a:t>
            </a:r>
            <a:r>
              <a:rPr lang="en-US" altLang="zh-CN"/>
              <a:t>AI </a:t>
            </a:r>
            <a:r>
              <a:rPr lang="zh-CN" altLang="en-US"/>
              <a:t>使用平台中。降低 </a:t>
            </a:r>
            <a:r>
              <a:rPr lang="en-US" altLang="zh-CN"/>
              <a:t>2C </a:t>
            </a:r>
            <a:r>
              <a:rPr lang="zh-CN" altLang="en-US"/>
              <a:t>端使用成本。</a:t>
            </a:r>
            <a:endParaRPr lang="zh-CN" altLang="en-US"/>
          </a:p>
          <a:p>
            <a:endParaRPr lang="zh-CN" altLang="en-US"/>
          </a:p>
          <a:p>
            <a:endParaRPr lang="zh-CN" altLang="en-US"/>
          </a:p>
          <a:p>
            <a:endParaRPr lang="zh-CN" altLang="en-US"/>
          </a:p>
          <a:p>
            <a:r>
              <a:rPr lang="zh-CN" altLang="en-US">
                <a:sym typeface="+mn-ea"/>
              </a:rPr>
              <a:t>已知收入有</a:t>
            </a:r>
            <a:r>
              <a:rPr lang="en-US" altLang="zh-CN">
                <a:sym typeface="+mn-ea"/>
              </a:rPr>
              <a:t>2</a:t>
            </a:r>
            <a:r>
              <a:rPr lang="zh-CN" altLang="en-US">
                <a:sym typeface="+mn-ea"/>
              </a:rPr>
              <a:t>个</a:t>
            </a:r>
            <a:endParaRPr lang="zh-CN" altLang="en-US"/>
          </a:p>
          <a:p>
            <a:endParaRPr lang="zh-CN" altLang="en-US"/>
          </a:p>
          <a:p>
            <a:pPr marL="285750" indent="-285750">
              <a:buFont typeface="Arial" panose="020B0604020202090204" pitchFamily="34" charset="0"/>
              <a:buChar char="•"/>
            </a:pPr>
            <a:r>
              <a:rPr lang="zh-CN" altLang="en-US"/>
              <a:t>融资或赞助</a:t>
            </a:r>
            <a:endParaRPr lang="zh-CN" altLang="en-US"/>
          </a:p>
          <a:p>
            <a:pPr marL="285750" indent="-285750">
              <a:buFont typeface="Arial" panose="020B0604020202090204" pitchFamily="34" charset="0"/>
              <a:buChar char="•"/>
            </a:pPr>
            <a:r>
              <a:rPr lang="en-US" altLang="zh-CN">
                <a:sym typeface="+mn-ea"/>
              </a:rPr>
              <a:t>2C,</a:t>
            </a:r>
            <a:r>
              <a:rPr lang="zh-CN" altLang="en-US">
                <a:sym typeface="+mn-ea"/>
              </a:rPr>
              <a:t>开放平台给用户使用，每次生成模型收费</a:t>
            </a:r>
            <a:r>
              <a:rPr lang="en-US" altLang="zh-CN">
                <a:sym typeface="+mn-ea"/>
              </a:rPr>
              <a:t>1</a:t>
            </a:r>
            <a:r>
              <a:rPr lang="zh-CN" altLang="en-US">
                <a:sym typeface="+mn-ea"/>
              </a:rPr>
              <a:t>次</a:t>
            </a:r>
            <a:endParaRPr lang="zh-CN" altLang="en-US"/>
          </a:p>
          <a:p>
            <a:endParaRPr lang="zh-CN" altLang="en-US"/>
          </a:p>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Now</a:t>
            </a:r>
            <a:endParaRPr lang="en-US" altLang="zh-CN" sz="2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738880" y="989330"/>
            <a:ext cx="4980940"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发展方向、产品和收费模式</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周边向</a:t>
            </a:r>
            <a:r>
              <a:rPr lang="en-US" altLang="zh-CN"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1"/>
          <a:stretch>
            <a:fillRect/>
          </a:stretch>
        </p:blipFill>
        <p:spPr>
          <a:xfrm>
            <a:off x="996950" y="2192655"/>
            <a:ext cx="4291330" cy="2651125"/>
          </a:xfrm>
          <a:prstGeom prst="rect">
            <a:avLst/>
          </a:prstGeom>
        </p:spPr>
      </p:pic>
      <p:sp>
        <p:nvSpPr>
          <p:cNvPr id="10" name="文本框 9"/>
          <p:cNvSpPr txBox="1"/>
          <p:nvPr/>
        </p:nvSpPr>
        <p:spPr>
          <a:xfrm>
            <a:off x="5701030" y="2442845"/>
            <a:ext cx="5175250" cy="1753235"/>
          </a:xfrm>
          <a:prstGeom prst="rect">
            <a:avLst/>
          </a:prstGeom>
          <a:noFill/>
        </p:spPr>
        <p:txBody>
          <a:bodyPr wrap="square" rtlCol="0" anchor="t">
            <a:spAutoFit/>
          </a:bodyPr>
          <a:p>
            <a:r>
              <a:rPr lang="zh-CN" altLang="en-US"/>
              <a:t>围绕 </a:t>
            </a:r>
            <a:r>
              <a:rPr lang="en-US" altLang="zh-CN"/>
              <a:t>AI </a:t>
            </a:r>
            <a:r>
              <a:rPr lang="zh-CN" altLang="en-US"/>
              <a:t>周边生态，给 </a:t>
            </a:r>
            <a:r>
              <a:rPr lang="en-US" altLang="zh-CN"/>
              <a:t>2C </a:t>
            </a:r>
            <a:r>
              <a:rPr lang="zh-CN" altLang="en-US"/>
              <a:t>用户提供减低 </a:t>
            </a:r>
            <a:r>
              <a:rPr lang="en-US" altLang="zh-CN"/>
              <a:t>AI </a:t>
            </a:r>
            <a:r>
              <a:rPr lang="zh-CN" altLang="en-US"/>
              <a:t>使用复杂度的工具，比如词条字典</a:t>
            </a:r>
            <a:endParaRPr lang="zh-CN" altLang="en-US"/>
          </a:p>
          <a:p>
            <a:endParaRPr lang="zh-CN" altLang="en-US"/>
          </a:p>
          <a:p>
            <a:endParaRPr lang="zh-CN" altLang="en-US"/>
          </a:p>
          <a:p>
            <a:endParaRPr lang="zh-CN" altLang="en-US"/>
          </a:p>
          <a:p>
            <a:r>
              <a:rPr lang="zh-CN" altLang="en-US"/>
              <a:t>收入渠道未知</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Now</a:t>
            </a:r>
            <a:endParaRPr lang="en-US" altLang="zh-CN" sz="2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738880" y="989330"/>
            <a:ext cx="4980940"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发展方向、产品和收费模式</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产品向</a:t>
            </a:r>
            <a:r>
              <a:rPr lang="en-US" altLang="zh-CN"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4390390" y="2066925"/>
            <a:ext cx="6704330" cy="2584450"/>
          </a:xfrm>
          <a:prstGeom prst="rect">
            <a:avLst/>
          </a:prstGeom>
          <a:noFill/>
        </p:spPr>
        <p:txBody>
          <a:bodyPr wrap="square" rtlCol="0" anchor="t">
            <a:spAutoFit/>
          </a:bodyPr>
          <a:p>
            <a:r>
              <a:rPr lang="zh-CN" altLang="en-US"/>
              <a:t>将产品整合到自己成熟的商业产品中，补充产品功能，完善用户使用自己的产品流程。</a:t>
            </a:r>
            <a:endParaRPr lang="zh-CN" altLang="en-US"/>
          </a:p>
          <a:p>
            <a:endParaRPr lang="zh-CN" altLang="en-US"/>
          </a:p>
          <a:p>
            <a:r>
              <a:rPr lang="zh-CN" altLang="en-US"/>
              <a:t>并且这些 </a:t>
            </a:r>
            <a:r>
              <a:rPr lang="en-US" altLang="zh-CN"/>
              <a:t>AI </a:t>
            </a:r>
            <a:r>
              <a:rPr lang="zh-CN" altLang="en-US"/>
              <a:t>功能云化，可以增加防止盗版的方式和新的收费点</a:t>
            </a:r>
            <a:endParaRPr lang="zh-CN" altLang="en-US"/>
          </a:p>
          <a:p>
            <a:endParaRPr lang="zh-CN" altLang="en-US"/>
          </a:p>
          <a:p>
            <a:endParaRPr lang="zh-CN" altLang="en-US"/>
          </a:p>
          <a:p>
            <a:r>
              <a:rPr lang="zh-CN" altLang="en-US">
                <a:sym typeface="+mn-ea"/>
              </a:rPr>
              <a:t>已知收入有</a:t>
            </a:r>
            <a:r>
              <a:rPr lang="en-US" altLang="zh-CN">
                <a:sym typeface="+mn-ea"/>
              </a:rPr>
              <a:t>1</a:t>
            </a:r>
            <a:r>
              <a:rPr lang="zh-CN" altLang="en-US">
                <a:sym typeface="+mn-ea"/>
              </a:rPr>
              <a:t>个</a:t>
            </a:r>
            <a:endParaRPr lang="zh-CN" altLang="en-US">
              <a:sym typeface="+mn-ea"/>
            </a:endParaRPr>
          </a:p>
          <a:p>
            <a:endParaRPr lang="zh-CN" altLang="en-US"/>
          </a:p>
          <a:p>
            <a:pPr marL="285750" indent="-285750">
              <a:buFont typeface="Arial" panose="020B0604020202090204" pitchFamily="34" charset="0"/>
              <a:buChar char="•"/>
            </a:pPr>
            <a:r>
              <a:rPr lang="zh-CN" altLang="en-US"/>
              <a:t>产品功能收入</a:t>
            </a:r>
            <a:endParaRPr lang="zh-CN" altLang="en-US"/>
          </a:p>
        </p:txBody>
      </p:sp>
      <p:pic>
        <p:nvPicPr>
          <p:cNvPr id="2" name="图片 1"/>
          <p:cNvPicPr>
            <a:picLocks noChangeAspect="1"/>
          </p:cNvPicPr>
          <p:nvPr/>
        </p:nvPicPr>
        <p:blipFill>
          <a:blip r:embed="rId1"/>
          <a:stretch>
            <a:fillRect/>
          </a:stretch>
        </p:blipFill>
        <p:spPr>
          <a:xfrm>
            <a:off x="1360805" y="2390140"/>
            <a:ext cx="1819275" cy="25050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2455545" y="160020"/>
            <a:ext cx="813625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rPr>
              <a:t>什么是 </a:t>
            </a:r>
            <a:r>
              <a:rPr lang="en-US" altLang="zh-CN" sz="2800" b="1" dirty="0">
                <a:latin typeface="微软雅黑" panose="020B0503020204020204" pitchFamily="34" charset="-122"/>
                <a:ea typeface="微软雅黑" panose="020B0503020204020204" pitchFamily="34" charset="-122"/>
              </a:rPr>
              <a:t>Diffusion(</a:t>
            </a:r>
            <a:r>
              <a:rPr lang="en-US" altLang="zh-CN" sz="2000" b="1" dirty="0">
                <a:latin typeface="微软雅黑" panose="020B0503020204020204" pitchFamily="34" charset="-122"/>
                <a:ea typeface="微软雅黑" panose="020B0503020204020204" pitchFamily="34" charset="-122"/>
              </a:rPr>
              <a:t>https://hojonathanho.github.io/diffusion/</a:t>
            </a:r>
            <a:r>
              <a:rPr lang="en-US" altLang="zh-CN" sz="2800" b="1" dirty="0">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1090930" y="5142230"/>
            <a:ext cx="10010140" cy="157353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buNone/>
            </a:pPr>
            <a:r>
              <a:rPr lang="en-US" altLang="zh-CN" sz="2000" b="1" dirty="0">
                <a:latin typeface="微软雅黑" panose="020B0503020204020204" pitchFamily="34" charset="-122"/>
                <a:ea typeface="微软雅黑" panose="020B0503020204020204" pitchFamily="34" charset="-122"/>
                <a:sym typeface="+mn-ea"/>
              </a:rPr>
              <a:t>Diffusion </a:t>
            </a:r>
            <a:r>
              <a:rPr lang="zh-CN" altLang="en-US" sz="2000" kern="0" dirty="0">
                <a:latin typeface="+mj-ea"/>
                <a:ea typeface="+mj-ea"/>
                <a:cs typeface="+mj-ea"/>
              </a:rPr>
              <a:t>模型是一类新的最先进的生成图像模型，可生成各种分辨率图像。它是由加州大学伯克利分校</a:t>
            </a:r>
            <a:r>
              <a:rPr lang="en-US" altLang="zh-CN" sz="2000" kern="0" dirty="0">
                <a:latin typeface="+mj-ea"/>
                <a:ea typeface="+mj-ea"/>
                <a:cs typeface="+mj-ea"/>
              </a:rPr>
              <a:t>3</a:t>
            </a:r>
            <a:r>
              <a:rPr lang="zh-CN" altLang="en-US" sz="2000" kern="0" dirty="0">
                <a:latin typeface="+mj-ea"/>
                <a:ea typeface="+mj-ea"/>
                <a:cs typeface="+mj-ea"/>
              </a:rPr>
              <a:t>个在校研究人员完成。论文名</a:t>
            </a:r>
            <a:r>
              <a:rPr lang="en-US" altLang="zh-CN" sz="2000" kern="0" dirty="0">
                <a:latin typeface="+mj-ea"/>
                <a:ea typeface="+mj-ea"/>
                <a:cs typeface="+mj-ea"/>
              </a:rPr>
              <a:t>&lt;Denoising Diffusion Probabilistic Models&gt;(去噪扩散概率模型)</a:t>
            </a:r>
            <a:r>
              <a:rPr lang="zh-CN" altLang="en-US" sz="2000" kern="0" dirty="0">
                <a:latin typeface="+mj-ea"/>
                <a:ea typeface="+mj-ea"/>
                <a:cs typeface="+mj-ea"/>
              </a:rPr>
              <a:t> 。</a:t>
            </a:r>
            <a:endParaRPr lang="zh-CN" altLang="en-US" sz="2000" kern="0" dirty="0">
              <a:latin typeface="+mj-ea"/>
              <a:ea typeface="+mj-ea"/>
              <a:cs typeface="+mj-ea"/>
            </a:endParaRPr>
          </a:p>
          <a:p>
            <a:pPr marL="0" indent="0">
              <a:buNone/>
            </a:pPr>
            <a:r>
              <a:rPr lang="en-US" altLang="zh-CN" sz="2000" b="1" dirty="0">
                <a:latin typeface="微软雅黑" panose="020B0503020204020204" pitchFamily="34" charset="-122"/>
                <a:ea typeface="微软雅黑" panose="020B0503020204020204" pitchFamily="34" charset="-122"/>
                <a:sym typeface="+mn-ea"/>
              </a:rPr>
              <a:t>Diffusion </a:t>
            </a:r>
            <a:r>
              <a:rPr lang="zh-CN" altLang="en-US" sz="2000" kern="0" dirty="0">
                <a:latin typeface="+mj-ea"/>
                <a:ea typeface="+mj-ea"/>
                <a:cs typeface="+mj-ea"/>
                <a:sym typeface="+mn-ea"/>
              </a:rPr>
              <a:t>模型出来后，</a:t>
            </a:r>
            <a:r>
              <a:rPr lang="zh-CN" altLang="en-US" sz="2000" kern="0" dirty="0">
                <a:latin typeface="+mj-ea"/>
                <a:ea typeface="+mj-ea"/>
                <a:cs typeface="+mj-ea"/>
              </a:rPr>
              <a:t>在 OpenAI、Nvidia 和 Google 成功训练大规模模型之后，它们已经引起了很多关注。而出圈就是在 </a:t>
            </a:r>
            <a:r>
              <a:rPr sz="2000" kern="0" dirty="0">
                <a:latin typeface="+mj-ea"/>
                <a:ea typeface="+mj-ea"/>
                <a:cs typeface="+mj-ea"/>
              </a:rPr>
              <a:t>DALL·E </a:t>
            </a:r>
            <a:r>
              <a:rPr lang="zh-CN" sz="2000" kern="0" dirty="0">
                <a:latin typeface="+mj-ea"/>
                <a:ea typeface="+mj-ea"/>
                <a:cs typeface="+mj-ea"/>
              </a:rPr>
              <a:t>，而火爆全球在 </a:t>
            </a:r>
            <a:r>
              <a:rPr lang="en-US" altLang="zh-CN" sz="2000" b="1" dirty="0">
                <a:latin typeface="微软雅黑" panose="020B0503020204020204" pitchFamily="34" charset="-122"/>
                <a:ea typeface="微软雅黑" panose="020B0503020204020204" pitchFamily="34" charset="-122"/>
                <a:sym typeface="+mn-ea"/>
              </a:rPr>
              <a:t>Stable Diffusion </a:t>
            </a:r>
            <a:r>
              <a:rPr lang="zh-CN" altLang="en-US" sz="2000" b="1" dirty="0">
                <a:latin typeface="微软雅黑" panose="020B0503020204020204" pitchFamily="34" charset="-122"/>
                <a:ea typeface="微软雅黑" panose="020B0503020204020204" pitchFamily="34" charset="-122"/>
                <a:sym typeface="+mn-ea"/>
              </a:rPr>
              <a:t>开源后</a:t>
            </a:r>
            <a:endParaRPr lang="zh-CN" altLang="en-US" sz="2000" b="1"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1235710" y="918845"/>
            <a:ext cx="4473575" cy="3907155"/>
          </a:xfrm>
          <a:prstGeom prst="rect">
            <a:avLst/>
          </a:prstGeom>
        </p:spPr>
      </p:pic>
      <p:pic>
        <p:nvPicPr>
          <p:cNvPr id="4" name="图片 3"/>
          <p:cNvPicPr>
            <a:picLocks noChangeAspect="1"/>
          </p:cNvPicPr>
          <p:nvPr/>
        </p:nvPicPr>
        <p:blipFill>
          <a:blip r:embed="rId3"/>
          <a:stretch>
            <a:fillRect/>
          </a:stretch>
        </p:blipFill>
        <p:spPr>
          <a:xfrm>
            <a:off x="6230620" y="918845"/>
            <a:ext cx="5107305" cy="3907155"/>
          </a:xfrm>
          <a:prstGeom prst="rect">
            <a:avLst/>
          </a:prstGeom>
        </p:spPr>
      </p:pic>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Now</a:t>
            </a:r>
            <a:endParaRPr lang="en-US" altLang="zh-CN" sz="28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3205480" y="681990"/>
            <a:ext cx="5897245"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发展方向、产品和收费模式</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对未来的展望</a:t>
            </a:r>
            <a:r>
              <a:rPr lang="en-US" altLang="zh-CN"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sym typeface="+mn-ea"/>
            </a:endParaRPr>
          </a:p>
        </p:txBody>
      </p:sp>
      <p:pic>
        <p:nvPicPr>
          <p:cNvPr id="16" name="图片 15"/>
          <p:cNvPicPr>
            <a:picLocks noChangeAspect="1"/>
          </p:cNvPicPr>
          <p:nvPr/>
        </p:nvPicPr>
        <p:blipFill>
          <a:blip r:embed="rId1"/>
          <a:stretch>
            <a:fillRect/>
          </a:stretch>
        </p:blipFill>
        <p:spPr>
          <a:xfrm>
            <a:off x="1072515" y="2343150"/>
            <a:ext cx="4954270" cy="2477135"/>
          </a:xfrm>
          <a:prstGeom prst="rect">
            <a:avLst/>
          </a:prstGeom>
        </p:spPr>
      </p:pic>
      <p:sp>
        <p:nvSpPr>
          <p:cNvPr id="17" name="椭圆 16"/>
          <p:cNvSpPr/>
          <p:nvPr/>
        </p:nvSpPr>
        <p:spPr>
          <a:xfrm>
            <a:off x="7183120" y="1748790"/>
            <a:ext cx="2183130" cy="2174875"/>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19" name="椭圆 18"/>
          <p:cNvSpPr/>
          <p:nvPr/>
        </p:nvSpPr>
        <p:spPr>
          <a:xfrm>
            <a:off x="6231255" y="3057525"/>
            <a:ext cx="2183130" cy="2174875"/>
          </a:xfrm>
          <a:prstGeom prst="ellipse">
            <a:avLst/>
          </a:prstGeom>
          <a:gradFill>
            <a:gsLst>
              <a:gs pos="0">
                <a:srgbClr val="FECF40"/>
              </a:gs>
              <a:gs pos="100000">
                <a:srgbClr val="846C21"/>
              </a:gs>
            </a:gsLst>
            <a:lin scaled="0"/>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20" name="椭圆 19"/>
          <p:cNvSpPr/>
          <p:nvPr/>
        </p:nvSpPr>
        <p:spPr>
          <a:xfrm>
            <a:off x="8092440" y="3057525"/>
            <a:ext cx="2183130" cy="2174875"/>
          </a:xfrm>
          <a:prstGeom prst="ellipse">
            <a:avLst/>
          </a:prstGeom>
          <a:gradFill>
            <a:gsLst>
              <a:gs pos="50000">
                <a:srgbClr val="EAEAE5"/>
              </a:gs>
              <a:gs pos="0">
                <a:srgbClr val="F1F1EE"/>
              </a:gs>
              <a:gs pos="100000">
                <a:srgbClr val="E3E2DC"/>
              </a:gs>
            </a:gsLst>
            <a:lin scaled="1"/>
          </a:gra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pPr>
            <a:endParaRPr kumimoji="0" lang="zh-CN" altLang="en-US"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endParaRPr>
          </a:p>
        </p:txBody>
      </p:sp>
      <p:sp>
        <p:nvSpPr>
          <p:cNvPr id="21" name="文本框 20"/>
          <p:cNvSpPr txBox="1"/>
          <p:nvPr/>
        </p:nvSpPr>
        <p:spPr>
          <a:xfrm>
            <a:off x="7622540" y="2343150"/>
            <a:ext cx="1404620" cy="829945"/>
          </a:xfrm>
          <a:prstGeom prst="rect">
            <a:avLst/>
          </a:prstGeom>
          <a:noFill/>
        </p:spPr>
        <p:txBody>
          <a:bodyPr wrap="none" rtlCol="0" anchor="t">
            <a:spAutoFit/>
          </a:bodyPr>
          <a:p>
            <a:pPr algn="ctr"/>
            <a:r>
              <a:rPr lang="zh-CN" altLang="en-US" sz="2400" b="1" dirty="0">
                <a:latin typeface="微软雅黑" panose="020B0503020204020204" pitchFamily="34" charset="-122"/>
                <a:ea typeface="微软雅黑" panose="020B0503020204020204" pitchFamily="34" charset="-122"/>
                <a:sym typeface="+mn-ea"/>
              </a:rPr>
              <a:t>去中心化</a:t>
            </a:r>
            <a:endParaRPr lang="zh-CN" altLang="en-US" sz="2400" b="1" dirty="0">
              <a:latin typeface="微软雅黑" panose="020B0503020204020204" pitchFamily="34" charset="-122"/>
              <a:ea typeface="微软雅黑" panose="020B0503020204020204" pitchFamily="34" charset="-122"/>
              <a:sym typeface="+mn-ea"/>
            </a:endParaRPr>
          </a:p>
          <a:p>
            <a:pPr algn="ctr"/>
            <a:r>
              <a:rPr lang="zh-CN" altLang="en-US" sz="2400" b="1" dirty="0">
                <a:latin typeface="微软雅黑" panose="020B0503020204020204" pitchFamily="34" charset="-122"/>
                <a:ea typeface="微软雅黑" panose="020B0503020204020204" pitchFamily="34" charset="-122"/>
                <a:sym typeface="+mn-ea"/>
              </a:rPr>
              <a:t>交易</a:t>
            </a:r>
            <a:endParaRPr lang="zh-CN" altLang="en-US" sz="2400" b="1" dirty="0">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6607810" y="3729990"/>
            <a:ext cx="1484630" cy="829945"/>
          </a:xfrm>
          <a:prstGeom prst="rect">
            <a:avLst/>
          </a:prstGeom>
          <a:noFill/>
        </p:spPr>
        <p:txBody>
          <a:bodyPr wrap="none" rtlCol="0" anchor="t">
            <a:spAutoFit/>
          </a:bodyPr>
          <a:p>
            <a:pPr algn="ctr"/>
            <a:r>
              <a:rPr lang="zh-CN" altLang="en-US" sz="2400" b="1" dirty="0">
                <a:latin typeface="微软雅黑" panose="020B0503020204020204" pitchFamily="34" charset="-122"/>
                <a:ea typeface="微软雅黑" panose="020B0503020204020204" pitchFamily="34" charset="-122"/>
                <a:sym typeface="+mn-ea"/>
              </a:rPr>
              <a:t>基于 </a:t>
            </a:r>
            <a:r>
              <a:rPr lang="en-US" altLang="zh-CN" sz="2400" b="1" dirty="0">
                <a:latin typeface="微软雅黑" panose="020B0503020204020204" pitchFamily="34" charset="-122"/>
                <a:ea typeface="微软雅黑" panose="020B0503020204020204" pitchFamily="34" charset="-122"/>
                <a:sym typeface="+mn-ea"/>
              </a:rPr>
              <a:t>AI </a:t>
            </a:r>
            <a:endParaRPr lang="en-US" altLang="zh-CN" sz="2400" b="1" dirty="0">
              <a:latin typeface="微软雅黑" panose="020B0503020204020204" pitchFamily="34" charset="-122"/>
              <a:ea typeface="微软雅黑" panose="020B0503020204020204" pitchFamily="34" charset="-122"/>
              <a:sym typeface="+mn-ea"/>
            </a:endParaRPr>
          </a:p>
          <a:p>
            <a:pPr algn="ctr"/>
            <a:r>
              <a:rPr lang="en-US" altLang="zh-CN" sz="2400" b="1" dirty="0">
                <a:latin typeface="微软雅黑" panose="020B0503020204020204" pitchFamily="34" charset="-122"/>
                <a:ea typeface="微软雅黑" panose="020B0503020204020204" pitchFamily="34" charset="-122"/>
                <a:sym typeface="+mn-ea"/>
              </a:rPr>
              <a:t>UGC</a:t>
            </a:r>
            <a:r>
              <a:rPr lang="zh-CN" altLang="en-US" sz="2400" b="1" dirty="0">
                <a:latin typeface="微软雅黑" panose="020B0503020204020204" pitchFamily="34" charset="-122"/>
                <a:ea typeface="微软雅黑" panose="020B0503020204020204" pitchFamily="34" charset="-122"/>
                <a:sym typeface="+mn-ea"/>
              </a:rPr>
              <a:t>创作</a:t>
            </a:r>
            <a:endParaRPr lang="zh-CN" altLang="en-US" sz="2400" b="1" dirty="0">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8520748" y="3729990"/>
            <a:ext cx="1404620" cy="829945"/>
          </a:xfrm>
          <a:prstGeom prst="rect">
            <a:avLst/>
          </a:prstGeom>
          <a:noFill/>
        </p:spPr>
        <p:txBody>
          <a:bodyPr wrap="none" rtlCol="0" anchor="t">
            <a:spAutoFit/>
          </a:bodyPr>
          <a:p>
            <a:pPr algn="ctr"/>
            <a:r>
              <a:rPr lang="en-US" altLang="zh-CN" sz="2400" b="1" dirty="0">
                <a:latin typeface="微软雅黑" panose="020B0503020204020204" pitchFamily="34" charset="-122"/>
                <a:ea typeface="微软雅黑" panose="020B0503020204020204" pitchFamily="34" charset="-122"/>
                <a:sym typeface="+mn-ea"/>
              </a:rPr>
              <a:t>3D</a:t>
            </a:r>
            <a:endParaRPr lang="en-US" altLang="zh-CN" sz="2400" b="1" dirty="0">
              <a:latin typeface="微软雅黑" panose="020B0503020204020204" pitchFamily="34" charset="-122"/>
              <a:ea typeface="微软雅黑" panose="020B0503020204020204" pitchFamily="34" charset="-122"/>
              <a:sym typeface="+mn-ea"/>
            </a:endParaRPr>
          </a:p>
          <a:p>
            <a:pPr algn="ctr"/>
            <a:r>
              <a:rPr lang="zh-CN" altLang="en-US" sz="2400" b="1" dirty="0">
                <a:latin typeface="微软雅黑" panose="020B0503020204020204" pitchFamily="34" charset="-122"/>
                <a:ea typeface="微软雅黑" panose="020B0503020204020204" pitchFamily="34" charset="-122"/>
                <a:sym typeface="+mn-ea"/>
              </a:rPr>
              <a:t>虚拟体验</a:t>
            </a:r>
            <a:endParaRPr lang="zh-CN" altLang="en-US" sz="2400" b="1"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Now</a:t>
            </a:r>
            <a:endParaRPr lang="en-US" altLang="zh-CN" sz="2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134235" y="4705350"/>
            <a:ext cx="8363585" cy="1753235"/>
          </a:xfrm>
          <a:prstGeom prst="rect">
            <a:avLst/>
          </a:prstGeom>
          <a:noFill/>
        </p:spPr>
        <p:txBody>
          <a:bodyPr wrap="square" rtlCol="0" anchor="t">
            <a:spAutoFit/>
          </a:bodyPr>
          <a:p>
            <a:r>
              <a:rPr lang="zh-CN" altLang="en-US"/>
              <a:t>利用 </a:t>
            </a:r>
            <a:r>
              <a:rPr lang="en-US" altLang="zh-CN"/>
              <a:t>AI </a:t>
            </a:r>
            <a:r>
              <a:rPr lang="zh-CN" altLang="en-US"/>
              <a:t>和 </a:t>
            </a:r>
            <a:r>
              <a:rPr lang="en-US" altLang="zh-CN"/>
              <a:t>web3 </a:t>
            </a:r>
            <a:r>
              <a:rPr lang="zh-CN" altLang="en-US"/>
              <a:t>的整合能力，切入固定的 </a:t>
            </a:r>
            <a:r>
              <a:rPr lang="en-US" altLang="zh-CN"/>
              <a:t>2B </a:t>
            </a:r>
            <a:r>
              <a:rPr lang="zh-CN" altLang="en-US"/>
              <a:t>市场方向</a:t>
            </a:r>
            <a:r>
              <a:rPr lang="en-US" altLang="zh-CN"/>
              <a:t>(</a:t>
            </a:r>
            <a:r>
              <a:rPr lang="zh-CN" altLang="en-US"/>
              <a:t>比如当前游戏行业的实验</a:t>
            </a:r>
            <a:r>
              <a:rPr lang="en-US" altLang="zh-CN"/>
              <a:t>)</a:t>
            </a:r>
            <a:r>
              <a:rPr lang="zh-CN" altLang="en-US"/>
              <a:t>，针对固定产业用户做垂直的支撑。根据用户的需求和习惯，</a:t>
            </a:r>
            <a:r>
              <a:rPr lang="zh-CN" altLang="en-US">
                <a:sym typeface="+mn-ea"/>
              </a:rPr>
              <a:t>加速产品产出效率，降低用户使用成本，最终</a:t>
            </a:r>
            <a:r>
              <a:rPr lang="zh-CN" altLang="en-US"/>
              <a:t>出发点是解放生产力。</a:t>
            </a:r>
            <a:endParaRPr lang="zh-CN" altLang="en-US"/>
          </a:p>
          <a:p>
            <a:endParaRPr lang="zh-CN" altLang="en-US"/>
          </a:p>
          <a:p>
            <a:r>
              <a:rPr lang="zh-CN" altLang="en-US"/>
              <a:t>然后围绕这垂直产业做社区，分享平台，服务</a:t>
            </a:r>
            <a:r>
              <a:rPr lang="zh-CN" altLang="en-US">
                <a:sym typeface="+mn-ea"/>
              </a:rPr>
              <a:t>众包</a:t>
            </a:r>
            <a:r>
              <a:rPr lang="zh-CN" altLang="en-US"/>
              <a:t>，资源</a:t>
            </a:r>
            <a:r>
              <a:rPr lang="zh-CN" altLang="en-US">
                <a:sym typeface="+mn-ea"/>
              </a:rPr>
              <a:t>众包，</a:t>
            </a:r>
            <a:r>
              <a:rPr lang="zh-CN" altLang="en-US"/>
              <a:t>形成以技术+内容+服务为核心的 WEB3.0 社区。</a:t>
            </a:r>
            <a:endParaRPr lang="zh-CN" altLang="en-US"/>
          </a:p>
        </p:txBody>
      </p:sp>
      <p:sp>
        <p:nvSpPr>
          <p:cNvPr id="8" name="文本框 7"/>
          <p:cNvSpPr txBox="1"/>
          <p:nvPr/>
        </p:nvSpPr>
        <p:spPr>
          <a:xfrm>
            <a:off x="3138805" y="756285"/>
            <a:ext cx="5073015"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发展方向、产品和收费模式</a:t>
            </a:r>
            <a:r>
              <a:rPr lang="en-US" altLang="zh-CN" sz="2400" b="1" dirty="0">
                <a:latin typeface="微软雅黑" panose="020B0503020204020204" pitchFamily="34" charset="-122"/>
                <a:ea typeface="微软雅黑" panose="020B0503020204020204" pitchFamily="34" charset="-122"/>
                <a:sym typeface="+mn-ea"/>
              </a:rPr>
              <a:t>(2B</a:t>
            </a:r>
            <a:r>
              <a:rPr lang="zh-CN" altLang="en-US" sz="2400" b="1" dirty="0">
                <a:latin typeface="微软雅黑" panose="020B0503020204020204" pitchFamily="34" charset="-122"/>
                <a:ea typeface="微软雅黑" panose="020B0503020204020204" pitchFamily="34" charset="-122"/>
                <a:sym typeface="+mn-ea"/>
              </a:rPr>
              <a:t>方向</a:t>
            </a:r>
            <a:r>
              <a:rPr lang="en-US" altLang="zh-CN"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1189355" y="1504315"/>
            <a:ext cx="3836035" cy="2808605"/>
          </a:xfrm>
          <a:prstGeom prst="rect">
            <a:avLst/>
          </a:prstGeom>
        </p:spPr>
      </p:pic>
      <p:pic>
        <p:nvPicPr>
          <p:cNvPr id="4" name="图片 3"/>
          <p:cNvPicPr>
            <a:picLocks noChangeAspect="1"/>
          </p:cNvPicPr>
          <p:nvPr/>
        </p:nvPicPr>
        <p:blipFill>
          <a:blip r:embed="rId2"/>
          <a:stretch>
            <a:fillRect/>
          </a:stretch>
        </p:blipFill>
        <p:spPr>
          <a:xfrm>
            <a:off x="5922645" y="1504315"/>
            <a:ext cx="5652135" cy="28086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Now</a:t>
            </a:r>
            <a:endParaRPr lang="en-US" altLang="zh-CN" sz="2800" b="1" dirty="0">
              <a:latin typeface="微软雅黑" panose="020B0503020204020204" pitchFamily="34" charset="-122"/>
              <a:ea typeface="微软雅黑" panose="020B0503020204020204" pitchFamily="34" charset="-122"/>
            </a:endParaRPr>
          </a:p>
        </p:txBody>
      </p:sp>
      <p:sp>
        <p:nvSpPr>
          <p:cNvPr id="4" name="文本框 10"/>
          <p:cNvSpPr txBox="1">
            <a:spLocks noChangeArrowheads="1"/>
          </p:cNvSpPr>
          <p:nvPr/>
        </p:nvSpPr>
        <p:spPr bwMode="auto">
          <a:xfrm>
            <a:off x="848995" y="1704975"/>
            <a:ext cx="10612755" cy="501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23</a:t>
            </a:r>
            <a:r>
              <a:rPr lang="zh-CN" altLang="en-US" sz="2000" dirty="0">
                <a:latin typeface="微软雅黑" panose="020B0503020204020204" pitchFamily="34" charset="-122"/>
                <a:ea typeface="微软雅黑" panose="020B0503020204020204" pitchFamily="34" charset="-122"/>
              </a:rPr>
              <a:t>号得知 </a:t>
            </a:r>
            <a:r>
              <a:rPr lang="en-US" altLang="zh-CN" sz="2000" dirty="0">
                <a:latin typeface="微软雅黑" panose="020B0503020204020204" pitchFamily="34" charset="-122"/>
                <a:ea typeface="微软雅黑" panose="020B0503020204020204" pitchFamily="34" charset="-122"/>
              </a:rPr>
              <a:t>AI </a:t>
            </a:r>
            <a:r>
              <a:rPr lang="zh-CN" altLang="en-US" sz="2000" dirty="0">
                <a:latin typeface="微软雅黑" panose="020B0503020204020204" pitchFamily="34" charset="-122"/>
                <a:ea typeface="微软雅黑" panose="020B0503020204020204" pitchFamily="34" charset="-122"/>
              </a:rPr>
              <a:t>绘画尝试在不同的平台尝试简单创作</a:t>
            </a:r>
            <a:endParaRPr lang="zh-CN" altLang="en-US" sz="2000" dirty="0">
              <a:latin typeface="微软雅黑" panose="020B0503020204020204" pitchFamily="34" charset="-122"/>
              <a:ea typeface="微软雅黑" panose="020B0503020204020204" pitchFamily="34" charset="-122"/>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10 </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16</a:t>
            </a:r>
            <a:r>
              <a:rPr lang="zh-CN" altLang="en-US" sz="2000" dirty="0">
                <a:latin typeface="微软雅黑" panose="020B0503020204020204" pitchFamily="34" charset="-122"/>
                <a:ea typeface="微软雅黑" panose="020B0503020204020204" pitchFamily="34" charset="-122"/>
              </a:rPr>
              <a:t>号得知 </a:t>
            </a:r>
            <a:r>
              <a:rPr lang="en-US" altLang="zh-CN" sz="2000" dirty="0">
                <a:latin typeface="微软雅黑" panose="020B0503020204020204" pitchFamily="34" charset="-122"/>
                <a:ea typeface="微软雅黑" panose="020B0503020204020204" pitchFamily="34" charset="-122"/>
              </a:rPr>
              <a:t>NovelAI(</a:t>
            </a:r>
            <a:r>
              <a:rPr lang="en-US" altLang="zh-CN" sz="2000" dirty="0">
                <a:latin typeface="微软雅黑" panose="020B0503020204020204" pitchFamily="34" charset="-122"/>
                <a:ea typeface="微软雅黑" panose="020B0503020204020204" pitchFamily="34" charset="-122"/>
                <a:sym typeface="+mn-ea"/>
              </a:rPr>
              <a:t>Stable Diffusion</a:t>
            </a:r>
            <a:r>
              <a:rPr lang="zh-CN" altLang="en-US" sz="2000" dirty="0">
                <a:latin typeface="微软雅黑" panose="020B0503020204020204" pitchFamily="34" charset="-122"/>
                <a:ea typeface="微软雅黑" panose="020B0503020204020204" pitchFamily="34" charset="-122"/>
                <a:sym typeface="+mn-ea"/>
              </a:rPr>
              <a:t>官方私库</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并开始学习 </a:t>
            </a:r>
            <a:r>
              <a:rPr lang="en-US" altLang="zh-CN" sz="2000" dirty="0">
                <a:latin typeface="微软雅黑" panose="020B0503020204020204" pitchFamily="34" charset="-122"/>
                <a:ea typeface="微软雅黑" panose="020B0503020204020204" pitchFamily="34" charset="-122"/>
                <a:sym typeface="+mn-ea"/>
              </a:rPr>
              <a:t>Stable Diffusion</a:t>
            </a:r>
            <a:r>
              <a:rPr lang="zh-CN" altLang="en-US" sz="2000" dirty="0">
                <a:latin typeface="微软雅黑" panose="020B0503020204020204" pitchFamily="34" charset="-122"/>
                <a:ea typeface="微软雅黑" panose="020B0503020204020204" pitchFamily="34" charset="-122"/>
                <a:sym typeface="+mn-ea"/>
              </a:rPr>
              <a:t>，在本地 </a:t>
            </a:r>
            <a:r>
              <a:rPr lang="en-US" altLang="zh-CN" sz="2000" dirty="0">
                <a:latin typeface="微软雅黑" panose="020B0503020204020204" pitchFamily="34" charset="-122"/>
                <a:ea typeface="微软雅黑" panose="020B0503020204020204" pitchFamily="34" charset="-122"/>
                <a:sym typeface="+mn-ea"/>
              </a:rPr>
              <a:t>Mac </a:t>
            </a:r>
            <a:r>
              <a:rPr lang="zh-CN" altLang="en-US" sz="2000" dirty="0">
                <a:latin typeface="微软雅黑" panose="020B0503020204020204" pitchFamily="34" charset="-122"/>
                <a:ea typeface="微软雅黑" panose="020B0503020204020204" pitchFamily="34" charset="-122"/>
                <a:sym typeface="+mn-ea"/>
              </a:rPr>
              <a:t>部署，开始测试并解决各种因网络和 </a:t>
            </a:r>
            <a:r>
              <a:rPr lang="en-US" altLang="zh-CN" sz="2000" dirty="0">
                <a:latin typeface="微软雅黑" panose="020B0503020204020204" pitchFamily="34" charset="-122"/>
                <a:ea typeface="微软雅黑" panose="020B0503020204020204" pitchFamily="34" charset="-122"/>
                <a:sym typeface="+mn-ea"/>
              </a:rPr>
              <a:t>cpu </a:t>
            </a:r>
            <a:r>
              <a:rPr lang="zh-CN" altLang="en-US" sz="2000" dirty="0">
                <a:latin typeface="微软雅黑" panose="020B0503020204020204" pitchFamily="34" charset="-122"/>
                <a:ea typeface="微软雅黑" panose="020B0503020204020204" pitchFamily="34" charset="-122"/>
                <a:sym typeface="+mn-ea"/>
              </a:rPr>
              <a:t>计算引起的 </a:t>
            </a:r>
            <a:r>
              <a:rPr lang="en-US" altLang="zh-CN" sz="2000" dirty="0">
                <a:latin typeface="微软雅黑" panose="020B0503020204020204" pitchFamily="34" charset="-122"/>
                <a:ea typeface="微软雅黑" panose="020B0503020204020204" pitchFamily="34" charset="-122"/>
                <a:sym typeface="+mn-ea"/>
              </a:rPr>
              <a:t>bug</a:t>
            </a:r>
            <a:endParaRPr lang="en-US" altLang="zh-CN" sz="2000" dirty="0">
              <a:latin typeface="微软雅黑" panose="020B0503020204020204" pitchFamily="34" charset="-122"/>
              <a:ea typeface="微软雅黑" panose="020B0503020204020204" pitchFamily="34" charset="-122"/>
              <a:sym typeface="+mn-ea"/>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19</a:t>
            </a:r>
            <a:r>
              <a:rPr lang="zh-CN" altLang="en-US" sz="2000" dirty="0">
                <a:latin typeface="微软雅黑" panose="020B0503020204020204" pitchFamily="34" charset="-122"/>
                <a:ea typeface="微软雅黑" panose="020B0503020204020204" pitchFamily="34" charset="-122"/>
              </a:rPr>
              <a:t>号本地可运行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并尝试与游戏伙伴联系尝试一些简单的使用思路</a:t>
            </a:r>
            <a:endParaRPr lang="zh-CN" altLang="en-US" sz="2000" dirty="0">
              <a:latin typeface="微软雅黑" panose="020B0503020204020204" pitchFamily="34" charset="-122"/>
              <a:ea typeface="微软雅黑" panose="020B0503020204020204" pitchFamily="34" charset="-122"/>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26</a:t>
            </a:r>
            <a:r>
              <a:rPr lang="zh-CN" altLang="en-US" sz="2000" dirty="0">
                <a:latin typeface="微软雅黑" panose="020B0503020204020204" pitchFamily="34" charset="-122"/>
                <a:ea typeface="微软雅黑" panose="020B0503020204020204" pitchFamily="34" charset="-122"/>
              </a:rPr>
              <a:t>号，在之前尝试自己定义操作系统和</a:t>
            </a:r>
            <a:r>
              <a:rPr lang="en-US" altLang="zh-CN" sz="2000" dirty="0">
                <a:latin typeface="微软雅黑" panose="020B0503020204020204" pitchFamily="34" charset="-122"/>
                <a:ea typeface="微软雅黑" panose="020B0503020204020204" pitchFamily="34" charset="-122"/>
              </a:rPr>
              <a:t>GPU</a:t>
            </a:r>
            <a:r>
              <a:rPr lang="zh-CN" altLang="en-US" sz="2000" dirty="0">
                <a:latin typeface="微软雅黑" panose="020B0503020204020204" pitchFamily="34" charset="-122"/>
                <a:ea typeface="微软雅黑" panose="020B0503020204020204" pitchFamily="34" charset="-122"/>
              </a:rPr>
              <a:t>以及</a:t>
            </a:r>
            <a:r>
              <a:rPr lang="en-US" altLang="zh-CN" sz="2000" dirty="0">
                <a:latin typeface="微软雅黑" panose="020B0503020204020204" pitchFamily="34" charset="-122"/>
                <a:ea typeface="微软雅黑" panose="020B0503020204020204" pitchFamily="34" charset="-122"/>
              </a:rPr>
              <a:t>CUDA </a:t>
            </a:r>
            <a:r>
              <a:rPr lang="zh-CN" altLang="en-US" sz="2000" dirty="0">
                <a:latin typeface="微软雅黑" panose="020B0503020204020204" pitchFamily="34" charset="-122"/>
                <a:ea typeface="微软雅黑" panose="020B0503020204020204" pitchFamily="34" charset="-122"/>
              </a:rPr>
              <a:t>驱动失败后，使用云端支持驱动服务部署成功。配置</a:t>
            </a:r>
            <a:r>
              <a:rPr lang="en-US" altLang="zh-CN" sz="2000" dirty="0">
                <a:latin typeface="微软雅黑" panose="020B0503020204020204" pitchFamily="34" charset="-122"/>
                <a:ea typeface="微软雅黑" panose="020B0503020204020204" pitchFamily="34" charset="-122"/>
              </a:rPr>
              <a:t>:8c+16</a:t>
            </a:r>
            <a:r>
              <a:rPr lang="en-US" altLang="zh-CN" sz="2000" dirty="0">
                <a:latin typeface="微软雅黑" panose="020B0503020204020204" pitchFamily="34" charset="-122"/>
                <a:ea typeface="微软雅黑" panose="020B0503020204020204" pitchFamily="34" charset="-122"/>
                <a:sym typeface="+mn-ea"/>
              </a:rPr>
              <a:t>GB</a:t>
            </a:r>
            <a:r>
              <a:rPr lang="en-US" altLang="zh-CN" sz="2000" dirty="0">
                <a:latin typeface="微软雅黑" panose="020B0503020204020204" pitchFamily="34" charset="-122"/>
                <a:ea typeface="微软雅黑" panose="020B0503020204020204" pitchFamily="34" charset="-122"/>
              </a:rPr>
              <a:t>+T4-16</a:t>
            </a:r>
            <a:r>
              <a:rPr lang="en-US" altLang="zh-CN" sz="2000" dirty="0">
                <a:latin typeface="微软雅黑" panose="020B0503020204020204" pitchFamily="34" charset="-122"/>
                <a:ea typeface="微软雅黑" panose="020B0503020204020204" pitchFamily="34" charset="-122"/>
                <a:sym typeface="+mn-ea"/>
              </a:rPr>
              <a:t>GB</a:t>
            </a:r>
            <a:r>
              <a:rPr lang="en-US" altLang="zh-CN" sz="2000" dirty="0">
                <a:latin typeface="微软雅黑" panose="020B0503020204020204" pitchFamily="34" charset="-122"/>
                <a:ea typeface="微软雅黑" panose="020B0503020204020204" pitchFamily="34" charset="-122"/>
              </a:rPr>
              <a:t>+100GB</a:t>
            </a:r>
            <a:endParaRPr lang="en-US" altLang="zh-CN" sz="2000" dirty="0">
              <a:latin typeface="微软雅黑" panose="020B0503020204020204" pitchFamily="34" charset="-122"/>
              <a:ea typeface="微软雅黑" panose="020B0503020204020204" pitchFamily="34" charset="-122"/>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27</a:t>
            </a:r>
            <a:r>
              <a:rPr lang="zh-CN" altLang="en-US" sz="2000" dirty="0">
                <a:latin typeface="微软雅黑" panose="020B0503020204020204" pitchFamily="34" charset="-122"/>
                <a:ea typeface="微软雅黑" panose="020B0503020204020204" pitchFamily="34" charset="-122"/>
              </a:rPr>
              <a:t>号给定游戏伙伴使用，学习标签和美术风格定义</a:t>
            </a:r>
            <a:endParaRPr lang="zh-CN" altLang="en-US" sz="2000" dirty="0">
              <a:latin typeface="微软雅黑" panose="020B0503020204020204" pitchFamily="34" charset="-122"/>
              <a:ea typeface="微软雅黑" panose="020B0503020204020204" pitchFamily="34" charset="-122"/>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29</a:t>
            </a:r>
            <a:r>
              <a:rPr lang="zh-CN" altLang="en-US" sz="2000" dirty="0">
                <a:latin typeface="微软雅黑" panose="020B0503020204020204" pitchFamily="34" charset="-122"/>
                <a:ea typeface="微软雅黑" panose="020B0503020204020204" pitchFamily="34" charset="-122"/>
              </a:rPr>
              <a:t>号增加了服务器，准备学习角色和风格训练。</a:t>
            </a:r>
            <a:r>
              <a:rPr lang="zh-CN" altLang="en-US" sz="2000" dirty="0">
                <a:latin typeface="微软雅黑" panose="020B0503020204020204" pitchFamily="34" charset="-122"/>
                <a:ea typeface="微软雅黑" panose="020B0503020204020204" pitchFamily="34" charset="-122"/>
                <a:sym typeface="+mn-ea"/>
              </a:rPr>
              <a:t>配置</a:t>
            </a:r>
            <a:r>
              <a:rPr lang="en-US" altLang="zh-CN" sz="2000" dirty="0">
                <a:latin typeface="微软雅黑" panose="020B0503020204020204" pitchFamily="34" charset="-122"/>
                <a:ea typeface="微软雅黑" panose="020B0503020204020204" pitchFamily="34" charset="-122"/>
                <a:sym typeface="+mn-ea"/>
              </a:rPr>
              <a:t>:16c+96GB+A100-32GB+100GB</a:t>
            </a:r>
            <a:endParaRPr lang="zh-CN" altLang="en-US" sz="2000" dirty="0">
              <a:latin typeface="微软雅黑" panose="020B0503020204020204" pitchFamily="34" charset="-122"/>
              <a:ea typeface="微软雅黑" panose="020B0503020204020204" pitchFamily="34" charset="-122"/>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号通过 textual-inversion 进行第一次游戏伙伴角色训练</a:t>
            </a:r>
            <a:endParaRPr lang="zh-CN" altLang="en-US" sz="2000" dirty="0">
              <a:latin typeface="微软雅黑" panose="020B0503020204020204" pitchFamily="34" charset="-122"/>
              <a:ea typeface="微软雅黑" panose="020B0503020204020204" pitchFamily="34" charset="-122"/>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号美术风格定型开始进行服务器端批量游戏角色训练，包括尝试不同的角色使用不同数量的张数进行训练</a:t>
            </a:r>
            <a:endParaRPr lang="zh-CN" altLang="en-US" sz="2000" dirty="0">
              <a:latin typeface="微软雅黑" panose="020B0503020204020204" pitchFamily="34" charset="-122"/>
              <a:ea typeface="微软雅黑" panose="020B0503020204020204" pitchFamily="34" charset="-122"/>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sym typeface="+mn-ea"/>
              </a:rPr>
              <a:t>11</a:t>
            </a:r>
            <a:r>
              <a:rPr lang="zh-CN" altLang="en-US" sz="2000" dirty="0">
                <a:latin typeface="微软雅黑" panose="020B0503020204020204" pitchFamily="34" charset="-122"/>
                <a:ea typeface="微软雅黑" panose="020B0503020204020204" pitchFamily="34" charset="-122"/>
                <a:sym typeface="+mn-ea"/>
              </a:rPr>
              <a:t>月</a:t>
            </a:r>
            <a:r>
              <a:rPr lang="en-US" altLang="zh-CN" sz="2000" dirty="0">
                <a:latin typeface="微软雅黑" panose="020B0503020204020204" pitchFamily="34" charset="-122"/>
                <a:ea typeface="微软雅黑" panose="020B0503020204020204" pitchFamily="34" charset="-122"/>
                <a:sym typeface="+mn-ea"/>
              </a:rPr>
              <a:t>5-6</a:t>
            </a:r>
            <a:r>
              <a:rPr lang="zh-CN" altLang="en-US" sz="2000" dirty="0">
                <a:latin typeface="微软雅黑" panose="020B0503020204020204" pitchFamily="34" charset="-122"/>
                <a:ea typeface="微软雅黑" panose="020B0503020204020204" pitchFamily="34" charset="-122"/>
                <a:sym typeface="+mn-ea"/>
              </a:rPr>
              <a:t>号优化服务器端，增加计算效率</a:t>
            </a:r>
            <a:endParaRPr lang="zh-CN" altLang="en-US" sz="2000" dirty="0">
              <a:latin typeface="微软雅黑" panose="020B0503020204020204" pitchFamily="34" charset="-122"/>
              <a:ea typeface="微软雅黑" panose="020B0503020204020204" pitchFamily="34" charset="-122"/>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7</a:t>
            </a:r>
            <a:r>
              <a:rPr lang="zh-CN" altLang="en-US" sz="2000" dirty="0">
                <a:latin typeface="微软雅黑" panose="020B0503020204020204" pitchFamily="34" charset="-122"/>
                <a:ea typeface="微软雅黑" panose="020B0503020204020204" pitchFamily="34" charset="-122"/>
              </a:rPr>
              <a:t>号给大家分享</a:t>
            </a:r>
            <a:endParaRPr lang="zh-CN" altLang="en-US" sz="2000" dirty="0">
              <a:latin typeface="微软雅黑" panose="020B0503020204020204" pitchFamily="34" charset="-122"/>
              <a:ea typeface="微软雅黑" panose="020B0503020204020204" pitchFamily="34" charset="-122"/>
            </a:endParaRPr>
          </a:p>
          <a:p>
            <a:pPr marL="342900" indent="-342900" algn="l" eaLnBrk="1" hangingPunct="1">
              <a:buFont typeface="Arial" panose="020B0604020202090204" pitchFamily="34" charset="0"/>
              <a:buChar char="•"/>
            </a:pP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9</a:t>
            </a:r>
            <a:r>
              <a:rPr lang="zh-CN" altLang="en-US" sz="2000" dirty="0">
                <a:latin typeface="微软雅黑" panose="020B0503020204020204" pitchFamily="34" charset="-122"/>
                <a:ea typeface="微软雅黑" panose="020B0503020204020204" pitchFamily="34" charset="-122"/>
              </a:rPr>
              <a:t>号关闭集群</a:t>
            </a:r>
            <a:r>
              <a:rPr lang="en-US" altLang="zh-CN" sz="2000" dirty="0">
                <a:latin typeface="微软雅黑" panose="020B0503020204020204" pitchFamily="34" charset="-122"/>
                <a:ea typeface="微软雅黑" panose="020B0503020204020204" pitchFamily="34" charset="-122"/>
              </a:rPr>
              <a:t>002-003</a:t>
            </a:r>
            <a:r>
              <a:rPr lang="zh-CN" altLang="en-US" sz="2000" dirty="0">
                <a:latin typeface="微软雅黑" panose="020B0503020204020204" pitchFamily="34" charset="-122"/>
                <a:ea typeface="微软雅黑" panose="020B0503020204020204" pitchFamily="34" charset="-122"/>
              </a:rPr>
              <a:t>，仅保留以一台机器人工修图使用，总生成 </a:t>
            </a:r>
            <a:r>
              <a:rPr lang="en-US" altLang="zh-CN" sz="2000" dirty="0">
                <a:latin typeface="微软雅黑" panose="020B0503020204020204" pitchFamily="34" charset="-122"/>
                <a:ea typeface="微软雅黑" panose="020B0503020204020204" pitchFamily="34" charset="-122"/>
              </a:rPr>
              <a:t>1024*512 5W </a:t>
            </a:r>
            <a:r>
              <a:rPr lang="zh-CN" altLang="en-US" sz="2000" dirty="0">
                <a:latin typeface="微软雅黑" panose="020B0503020204020204" pitchFamily="34" charset="-122"/>
                <a:ea typeface="微软雅黑" panose="020B0503020204020204" pitchFamily="34" charset="-122"/>
              </a:rPr>
              <a:t>张待选成品</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379085" y="1005840"/>
            <a:ext cx="309880" cy="460375"/>
          </a:xfrm>
          <a:prstGeom prst="rect">
            <a:avLst/>
          </a:prstGeom>
          <a:noFill/>
        </p:spPr>
        <p:txBody>
          <a:bodyPr wrap="none" rtlCol="0" anchor="t">
            <a:spAutoFit/>
          </a:bodyPr>
          <a:p>
            <a:pPr algn="l"/>
            <a:endParaRPr lang="zh-CN" altLang="en-US" sz="2400" b="1" dirty="0">
              <a:latin typeface="微软雅黑" panose="020B0503020204020204" pitchFamily="34" charset="-122"/>
              <a:ea typeface="微软雅黑" panose="020B0503020204020204" pitchFamily="34" charset="-122"/>
              <a:sym typeface="+mn-ea"/>
            </a:endParaRPr>
          </a:p>
        </p:txBody>
      </p:sp>
      <p:sp>
        <p:nvSpPr>
          <p:cNvPr id="2" name="文本框 1"/>
          <p:cNvSpPr txBox="1"/>
          <p:nvPr/>
        </p:nvSpPr>
        <p:spPr>
          <a:xfrm>
            <a:off x="3205480" y="681990"/>
            <a:ext cx="4980940"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发展方向、产品和收费模式</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进度表</a:t>
            </a:r>
            <a:r>
              <a:rPr lang="en-US" altLang="zh-CN"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Now</a:t>
            </a:r>
            <a:endParaRPr lang="en-US" altLang="zh-CN" sz="28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3205480" y="681355"/>
            <a:ext cx="5286375" cy="460375"/>
          </a:xfrm>
          <a:prstGeom prst="rect">
            <a:avLst/>
          </a:prstGeom>
          <a:noFill/>
        </p:spPr>
        <p:txBody>
          <a:bodyPr wrap="none" rtlCol="0" anchor="t">
            <a:spAutoFit/>
          </a:bodyPr>
          <a:p>
            <a:pPr algn="l"/>
            <a:r>
              <a:rPr lang="zh-CN" altLang="en-US" sz="2400" b="1" dirty="0">
                <a:latin typeface="微软雅黑" panose="020B0503020204020204" pitchFamily="34" charset="-122"/>
                <a:ea typeface="微软雅黑" panose="020B0503020204020204" pitchFamily="34" charset="-122"/>
                <a:sym typeface="+mn-ea"/>
              </a:rPr>
              <a:t>发展方向、产品和收费模式</a:t>
            </a:r>
            <a:r>
              <a:rPr lang="en-US" altLang="zh-CN" sz="2400" b="1" dirty="0">
                <a:latin typeface="微软雅黑" panose="020B0503020204020204" pitchFamily="34" charset="-122"/>
                <a:ea typeface="微软雅黑" panose="020B0503020204020204" pitchFamily="34" charset="-122"/>
                <a:sym typeface="+mn-ea"/>
              </a:rPr>
              <a:t>(</a:t>
            </a:r>
            <a:r>
              <a:rPr lang="zh-CN" altLang="en-US" sz="2400" b="1" dirty="0">
                <a:latin typeface="微软雅黑" panose="020B0503020204020204" pitchFamily="34" charset="-122"/>
                <a:ea typeface="微软雅黑" panose="020B0503020204020204" pitchFamily="34" charset="-122"/>
                <a:sym typeface="+mn-ea"/>
              </a:rPr>
              <a:t>实验成果</a:t>
            </a:r>
            <a:r>
              <a:rPr lang="en-US" altLang="zh-CN" sz="2400" b="1" dirty="0">
                <a:latin typeface="微软雅黑" panose="020B0503020204020204" pitchFamily="34" charset="-122"/>
                <a:ea typeface="微软雅黑" panose="020B0503020204020204" pitchFamily="34" charset="-122"/>
                <a:sym typeface="+mn-ea"/>
              </a:rPr>
              <a:t>)</a:t>
            </a:r>
            <a:endParaRPr lang="en-US" altLang="zh-CN" sz="2400" b="1" dirty="0">
              <a:latin typeface="微软雅黑" panose="020B0503020204020204" pitchFamily="34" charset="-122"/>
              <a:ea typeface="微软雅黑" panose="020B0503020204020204" pitchFamily="34" charset="-122"/>
              <a:sym typeface="+mn-ea"/>
            </a:endParaRPr>
          </a:p>
        </p:txBody>
      </p:sp>
      <p:pic>
        <p:nvPicPr>
          <p:cNvPr id="3" name="图片 2" descr="12681667794907_.pic"/>
          <p:cNvPicPr>
            <a:picLocks noChangeAspect="1"/>
          </p:cNvPicPr>
          <p:nvPr/>
        </p:nvPicPr>
        <p:blipFill>
          <a:blip r:embed="rId1"/>
          <a:stretch>
            <a:fillRect/>
          </a:stretch>
        </p:blipFill>
        <p:spPr>
          <a:xfrm>
            <a:off x="883285" y="1495425"/>
            <a:ext cx="2818130" cy="1403985"/>
          </a:xfrm>
          <a:prstGeom prst="rect">
            <a:avLst/>
          </a:prstGeom>
        </p:spPr>
      </p:pic>
      <p:pic>
        <p:nvPicPr>
          <p:cNvPr id="4" name="图片 3"/>
          <p:cNvPicPr>
            <a:picLocks noChangeAspect="1"/>
          </p:cNvPicPr>
          <p:nvPr/>
        </p:nvPicPr>
        <p:blipFill>
          <a:blip r:embed="rId2"/>
          <a:stretch>
            <a:fillRect/>
          </a:stretch>
        </p:blipFill>
        <p:spPr>
          <a:xfrm>
            <a:off x="4124325" y="1470660"/>
            <a:ext cx="2887980" cy="1453515"/>
          </a:xfrm>
          <a:prstGeom prst="rect">
            <a:avLst/>
          </a:prstGeom>
        </p:spPr>
      </p:pic>
      <p:pic>
        <p:nvPicPr>
          <p:cNvPr id="5" name="图片 4" descr="12701667794919_.pic"/>
          <p:cNvPicPr>
            <a:picLocks noChangeAspect="1"/>
          </p:cNvPicPr>
          <p:nvPr/>
        </p:nvPicPr>
        <p:blipFill>
          <a:blip r:embed="rId3"/>
          <a:stretch>
            <a:fillRect/>
          </a:stretch>
        </p:blipFill>
        <p:spPr>
          <a:xfrm>
            <a:off x="7757795" y="1470660"/>
            <a:ext cx="2929255" cy="1457325"/>
          </a:xfrm>
          <a:prstGeom prst="rect">
            <a:avLst/>
          </a:prstGeom>
        </p:spPr>
      </p:pic>
      <p:pic>
        <p:nvPicPr>
          <p:cNvPr id="7" name="图片 6" descr="12711667794923_.pic"/>
          <p:cNvPicPr>
            <a:picLocks noChangeAspect="1"/>
          </p:cNvPicPr>
          <p:nvPr/>
        </p:nvPicPr>
        <p:blipFill>
          <a:blip r:embed="rId4"/>
          <a:stretch>
            <a:fillRect/>
          </a:stretch>
        </p:blipFill>
        <p:spPr>
          <a:xfrm>
            <a:off x="883285" y="3253105"/>
            <a:ext cx="2818130" cy="1403985"/>
          </a:xfrm>
          <a:prstGeom prst="rect">
            <a:avLst/>
          </a:prstGeom>
        </p:spPr>
      </p:pic>
      <p:pic>
        <p:nvPicPr>
          <p:cNvPr id="9" name="图片 8" descr="12721667794927_.pic"/>
          <p:cNvPicPr>
            <a:picLocks noChangeAspect="1"/>
          </p:cNvPicPr>
          <p:nvPr/>
        </p:nvPicPr>
        <p:blipFill>
          <a:blip r:embed="rId5"/>
          <a:stretch>
            <a:fillRect/>
          </a:stretch>
        </p:blipFill>
        <p:spPr>
          <a:xfrm>
            <a:off x="4124325" y="3253105"/>
            <a:ext cx="2888615" cy="1444625"/>
          </a:xfrm>
          <a:prstGeom prst="rect">
            <a:avLst/>
          </a:prstGeom>
        </p:spPr>
      </p:pic>
      <p:pic>
        <p:nvPicPr>
          <p:cNvPr id="11" name="图片 10" descr="12731667794930_.pic"/>
          <p:cNvPicPr>
            <a:picLocks noChangeAspect="1"/>
          </p:cNvPicPr>
          <p:nvPr/>
        </p:nvPicPr>
        <p:blipFill>
          <a:blip r:embed="rId6"/>
          <a:stretch>
            <a:fillRect/>
          </a:stretch>
        </p:blipFill>
        <p:spPr>
          <a:xfrm>
            <a:off x="7757795" y="3253105"/>
            <a:ext cx="2929255" cy="1468120"/>
          </a:xfrm>
          <a:prstGeom prst="rect">
            <a:avLst/>
          </a:prstGeom>
        </p:spPr>
      </p:pic>
      <p:pic>
        <p:nvPicPr>
          <p:cNvPr id="12" name="图片 11" descr="12741667794933_.pic"/>
          <p:cNvPicPr>
            <a:picLocks noChangeAspect="1"/>
          </p:cNvPicPr>
          <p:nvPr/>
        </p:nvPicPr>
        <p:blipFill>
          <a:blip r:embed="rId7"/>
          <a:stretch>
            <a:fillRect/>
          </a:stretch>
        </p:blipFill>
        <p:spPr>
          <a:xfrm>
            <a:off x="883285" y="5119370"/>
            <a:ext cx="2805430" cy="1406525"/>
          </a:xfrm>
          <a:prstGeom prst="rect">
            <a:avLst/>
          </a:prstGeom>
        </p:spPr>
      </p:pic>
      <p:pic>
        <p:nvPicPr>
          <p:cNvPr id="13" name="图片 12" descr="12751667794936_.pic"/>
          <p:cNvPicPr>
            <a:picLocks noChangeAspect="1"/>
          </p:cNvPicPr>
          <p:nvPr/>
        </p:nvPicPr>
        <p:blipFill>
          <a:blip r:embed="rId8"/>
          <a:stretch>
            <a:fillRect/>
          </a:stretch>
        </p:blipFill>
        <p:spPr>
          <a:xfrm>
            <a:off x="4124325" y="5119370"/>
            <a:ext cx="2888615" cy="1444625"/>
          </a:xfrm>
          <a:prstGeom prst="rect">
            <a:avLst/>
          </a:prstGeom>
        </p:spPr>
      </p:pic>
      <p:pic>
        <p:nvPicPr>
          <p:cNvPr id="14" name="图片 13" descr="12761667794938_.pic"/>
          <p:cNvPicPr>
            <a:picLocks noChangeAspect="1"/>
          </p:cNvPicPr>
          <p:nvPr/>
        </p:nvPicPr>
        <p:blipFill>
          <a:blip r:embed="rId9"/>
          <a:stretch>
            <a:fillRect/>
          </a:stretch>
        </p:blipFill>
        <p:spPr>
          <a:xfrm>
            <a:off x="7757795" y="5119370"/>
            <a:ext cx="3024505" cy="15024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95500" y="504825"/>
            <a:ext cx="74803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矩形 6"/>
          <p:cNvSpPr>
            <a:spLocks noChangeArrowheads="1"/>
          </p:cNvSpPr>
          <p:nvPr/>
        </p:nvSpPr>
        <p:spPr bwMode="auto">
          <a:xfrm>
            <a:off x="0" y="4902200"/>
            <a:ext cx="12192000" cy="195580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052" name="组合 13"/>
          <p:cNvGrpSpPr>
            <a:grpSpLocks noChangeAspect="1"/>
          </p:cNvGrpSpPr>
          <p:nvPr/>
        </p:nvGrpSpPr>
        <p:grpSpPr bwMode="auto">
          <a:xfrm>
            <a:off x="5605463" y="2808288"/>
            <a:ext cx="6777037" cy="4229100"/>
            <a:chOff x="0" y="0"/>
            <a:chExt cx="5324473" cy="3322983"/>
          </a:xfrm>
        </p:grpSpPr>
        <p:pic>
          <p:nvPicPr>
            <p:cNvPr id="2065" name="图片 11"/>
            <p:cNvPicPr>
              <a:picLocks noChangeAspect="1" noChangeArrowheads="1"/>
            </p:cNvPicPr>
            <p:nvPr/>
          </p:nvPicPr>
          <p:blipFill>
            <a:blip r:embed="rId2">
              <a:extLst>
                <a:ext uri="{28A0092B-C50C-407E-A947-70E740481C1C}">
                  <a14:useLocalDpi xmlns:a14="http://schemas.microsoft.com/office/drawing/2010/main" val="0"/>
                </a:ext>
              </a:extLst>
            </a:blip>
            <a:srcRect b="52040"/>
            <a:stretch>
              <a:fillRect/>
            </a:stretch>
          </p:blipFill>
          <p:spPr bwMode="auto">
            <a:xfrm>
              <a:off x="6344" y="0"/>
              <a:ext cx="5318129" cy="164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6" name="图片 12"/>
            <p:cNvPicPr>
              <a:picLocks noChangeAspect="1" noChangeArrowheads="1"/>
            </p:cNvPicPr>
            <p:nvPr/>
          </p:nvPicPr>
          <p:blipFill>
            <a:blip r:embed="rId2">
              <a:extLst>
                <a:ext uri="{28A0092B-C50C-407E-A947-70E740481C1C}">
                  <a14:useLocalDpi xmlns:a14="http://schemas.microsoft.com/office/drawing/2010/main" val="0"/>
                </a:ext>
              </a:extLst>
            </a:blip>
            <a:srcRect t="50633" r="2628"/>
            <a:stretch>
              <a:fillRect/>
            </a:stretch>
          </p:blipFill>
          <p:spPr bwMode="auto">
            <a:xfrm>
              <a:off x="0" y="1632435"/>
              <a:ext cx="5178427" cy="169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57" name="文本框 58"/>
          <p:cNvSpPr txBox="1">
            <a:spLocks noChangeArrowheads="1"/>
          </p:cNvSpPr>
          <p:nvPr/>
        </p:nvSpPr>
        <p:spPr bwMode="auto">
          <a:xfrm>
            <a:off x="4685158" y="1982450"/>
            <a:ext cx="254853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800" b="1" dirty="0">
                <a:solidFill>
                  <a:srgbClr val="1C4885"/>
                </a:solidFill>
                <a:latin typeface="微软雅黑" panose="020B0503020204020204" pitchFamily="34" charset="-122"/>
                <a:ea typeface="微软雅黑" panose="020B0503020204020204" pitchFamily="34" charset="-122"/>
              </a:rPr>
              <a:t>谢谢！</a:t>
            </a:r>
            <a:endParaRPr lang="zh-CN" altLang="en-US" sz="8800" b="1" dirty="0">
              <a:solidFill>
                <a:srgbClr val="1C4885"/>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文本框 1"/>
          <p:cNvSpPr txBox="1"/>
          <p:nvPr/>
        </p:nvSpPr>
        <p:spPr>
          <a:xfrm>
            <a:off x="1847215" y="5934075"/>
            <a:ext cx="2540000" cy="368300"/>
          </a:xfrm>
          <a:prstGeom prst="rect">
            <a:avLst/>
          </a:prstGeom>
          <a:noFill/>
        </p:spPr>
        <p:txBody>
          <a:bodyPr wrap="square" rtlCol="0" anchor="t">
            <a:spAutoFit/>
          </a:bodyPr>
          <a:p>
            <a:r>
              <a:rPr lang="zh-CN" altLang="en-US"/>
              <a:t>OpenAI家的DALL·E 2</a:t>
            </a:r>
            <a:endParaRPr lang="zh-CN" altLang="en-US"/>
          </a:p>
        </p:txBody>
      </p:sp>
      <p:sp>
        <p:nvSpPr>
          <p:cNvPr id="6" name="文本框 10"/>
          <p:cNvSpPr txBox="1">
            <a:spLocks noChangeArrowheads="1"/>
          </p:cNvSpPr>
          <p:nvPr/>
        </p:nvSpPr>
        <p:spPr bwMode="auto">
          <a:xfrm>
            <a:off x="268605"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181735" y="797560"/>
            <a:ext cx="3871595" cy="4924425"/>
          </a:xfrm>
          <a:prstGeom prst="rect">
            <a:avLst/>
          </a:prstGeom>
        </p:spPr>
      </p:pic>
      <p:sp>
        <p:nvSpPr>
          <p:cNvPr id="10" name="文本框 9"/>
          <p:cNvSpPr txBox="1"/>
          <p:nvPr/>
        </p:nvSpPr>
        <p:spPr>
          <a:xfrm>
            <a:off x="1521460" y="6302375"/>
            <a:ext cx="3192145" cy="368300"/>
          </a:xfrm>
          <a:prstGeom prst="rect">
            <a:avLst/>
          </a:prstGeom>
          <a:noFill/>
        </p:spPr>
        <p:txBody>
          <a:bodyPr wrap="square" rtlCol="0" anchor="t">
            <a:spAutoFit/>
          </a:bodyPr>
          <a:p>
            <a:r>
              <a:rPr lang="zh-CN" altLang="en-US"/>
              <a:t>https://openai.com/dall-e-2/</a:t>
            </a:r>
            <a:endParaRPr lang="zh-CN" altLang="en-US"/>
          </a:p>
        </p:txBody>
      </p:sp>
      <p:sp>
        <p:nvSpPr>
          <p:cNvPr id="11" name="文本框 10"/>
          <p:cNvSpPr txBox="1"/>
          <p:nvPr/>
        </p:nvSpPr>
        <p:spPr>
          <a:xfrm>
            <a:off x="7894320" y="5934075"/>
            <a:ext cx="2540000" cy="368300"/>
          </a:xfrm>
          <a:prstGeom prst="rect">
            <a:avLst/>
          </a:prstGeom>
          <a:noFill/>
        </p:spPr>
        <p:txBody>
          <a:bodyPr wrap="square" rtlCol="0" anchor="t">
            <a:spAutoFit/>
          </a:bodyPr>
          <a:p>
            <a:r>
              <a:rPr lang="zh-CN" altLang="en-US"/>
              <a:t>谷歌家的 Imagen</a:t>
            </a:r>
            <a:endParaRPr lang="zh-CN" altLang="en-US"/>
          </a:p>
        </p:txBody>
      </p:sp>
      <p:sp>
        <p:nvSpPr>
          <p:cNvPr id="12" name="文本框 11"/>
          <p:cNvSpPr txBox="1"/>
          <p:nvPr/>
        </p:nvSpPr>
        <p:spPr>
          <a:xfrm>
            <a:off x="7302500" y="6302375"/>
            <a:ext cx="3581400" cy="368300"/>
          </a:xfrm>
          <a:prstGeom prst="rect">
            <a:avLst/>
          </a:prstGeom>
          <a:noFill/>
        </p:spPr>
        <p:txBody>
          <a:bodyPr wrap="square" rtlCol="0" anchor="t">
            <a:spAutoFit/>
          </a:bodyPr>
          <a:p>
            <a:r>
              <a:rPr lang="zh-CN" altLang="en-US"/>
              <a:t>https://imagen.research.google/</a:t>
            </a:r>
            <a:endParaRPr lang="zh-CN" altLang="en-US"/>
          </a:p>
        </p:txBody>
      </p:sp>
      <p:pic>
        <p:nvPicPr>
          <p:cNvPr id="13" name="图片 12"/>
          <p:cNvPicPr>
            <a:picLocks noChangeAspect="1"/>
          </p:cNvPicPr>
          <p:nvPr/>
        </p:nvPicPr>
        <p:blipFill>
          <a:blip r:embed="rId2"/>
          <a:stretch>
            <a:fillRect/>
          </a:stretch>
        </p:blipFill>
        <p:spPr>
          <a:xfrm>
            <a:off x="6670040" y="941705"/>
            <a:ext cx="4636135" cy="46361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3302635" y="189230"/>
            <a:ext cx="419036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zh-CN" altLang="en-US" sz="2800" b="1" dirty="0">
                <a:latin typeface="微软雅黑" panose="020B0503020204020204" pitchFamily="34" charset="-122"/>
                <a:ea typeface="微软雅黑" panose="020B0503020204020204" pitchFamily="34" charset="-122"/>
                <a:sym typeface="+mn-ea"/>
              </a:rPr>
              <a:t>什么是 </a:t>
            </a:r>
            <a:r>
              <a:rPr lang="en-US" altLang="zh-CN" sz="2800" b="1" dirty="0">
                <a:latin typeface="微软雅黑" panose="020B0503020204020204" pitchFamily="34" charset="-122"/>
                <a:ea typeface="微软雅黑" panose="020B0503020204020204" pitchFamily="34" charset="-122"/>
                <a:sym typeface="+mn-ea"/>
              </a:rPr>
              <a:t>Stable Diffusion</a:t>
            </a:r>
            <a:r>
              <a:rPr lang="en-US" altLang="zh-CN" sz="2800" b="1" dirty="0">
                <a:latin typeface="微软雅黑" panose="020B0503020204020204" pitchFamily="34" charset="-122"/>
                <a:ea typeface="微软雅黑" panose="020B0503020204020204" pitchFamily="34" charset="-122"/>
              </a:rPr>
              <a:t> </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内容占位符 4"/>
          <p:cNvSpPr txBox="1"/>
          <p:nvPr>
            <p:custDataLst>
              <p:tags r:id="rId1"/>
            </p:custDataLst>
          </p:nvPr>
        </p:nvSpPr>
        <p:spPr>
          <a:xfrm>
            <a:off x="1185545" y="4477385"/>
            <a:ext cx="10010140" cy="234124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9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9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9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9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90204" pitchFamily="34" charset="0"/>
              <a:buChar char="•"/>
              <a:defRPr>
                <a:solidFill>
                  <a:schemeClr val="tx1"/>
                </a:solidFill>
                <a:latin typeface="+mn-lt"/>
                <a:ea typeface="+mn-ea"/>
              </a:defRPr>
            </a:lvl9pPr>
          </a:lstStyle>
          <a:p>
            <a:pPr marL="0" indent="0">
              <a:buNone/>
            </a:pPr>
            <a:r>
              <a:rPr lang="zh-CN" altLang="en-US" sz="2400" kern="0" dirty="0">
                <a:latin typeface="+mj-ea"/>
                <a:ea typeface="+mj-ea"/>
                <a:cs typeface="+mj-ea"/>
              </a:rPr>
              <a:t>Stable Diffusion 是2022年发布的深度学习文生图模型​。用于用英文词条</a:t>
            </a:r>
            <a:r>
              <a:rPr lang="en-US" altLang="zh-CN" sz="2400" kern="0" dirty="0">
                <a:latin typeface="+mj-ea"/>
                <a:ea typeface="+mj-ea"/>
                <a:cs typeface="+mj-ea"/>
              </a:rPr>
              <a:t>(</a:t>
            </a:r>
            <a:r>
              <a:rPr lang="zh-CN" altLang="en-US" sz="2400" kern="0" dirty="0">
                <a:latin typeface="+mj-ea"/>
                <a:ea typeface="+mj-ea"/>
                <a:cs typeface="+mj-ea"/>
              </a:rPr>
              <a:t>标签</a:t>
            </a:r>
            <a:r>
              <a:rPr lang="en-US" altLang="zh-CN" sz="2400" kern="0" dirty="0">
                <a:latin typeface="+mj-ea"/>
                <a:ea typeface="+mj-ea"/>
                <a:cs typeface="+mj-ea"/>
              </a:rPr>
              <a:t>)</a:t>
            </a:r>
            <a:r>
              <a:rPr lang="zh-CN" altLang="en-US" sz="2400" kern="0" dirty="0">
                <a:latin typeface="+mj-ea"/>
                <a:ea typeface="+mj-ea"/>
                <a:cs typeface="+mj-ea"/>
              </a:rPr>
              <a:t>的文本的描述产生详细图像</a:t>
            </a:r>
            <a:r>
              <a:rPr lang="en-US" altLang="zh-CN" sz="2400" kern="0" dirty="0">
                <a:latin typeface="+mj-ea"/>
                <a:ea typeface="+mj-ea"/>
                <a:cs typeface="+mj-ea"/>
              </a:rPr>
              <a:t>,</a:t>
            </a:r>
            <a:r>
              <a:rPr lang="zh-CN" altLang="en-US" sz="2400" kern="0" dirty="0">
                <a:latin typeface="+mj-ea"/>
                <a:ea typeface="+mj-ea"/>
                <a:cs typeface="+mj-ea"/>
              </a:rPr>
              <a:t>尽管它也可以应用于其他任务，如内补绘制、外补绘制，以及在提示词指导下产生图生图的翻译。</a:t>
            </a:r>
            <a:endParaRPr lang="zh-CN" altLang="en-US" sz="2400" kern="0" dirty="0">
              <a:latin typeface="+mj-ea"/>
              <a:ea typeface="+mj-ea"/>
              <a:cs typeface="+mj-ea"/>
            </a:endParaRPr>
          </a:p>
          <a:p>
            <a:pPr marL="0" indent="0">
              <a:buNone/>
            </a:pPr>
            <a:endParaRPr lang="zh-CN" altLang="en-US" sz="2400" kern="0" dirty="0">
              <a:latin typeface="+mj-ea"/>
              <a:ea typeface="+mj-ea"/>
              <a:cs typeface="+mj-ea"/>
            </a:endParaRPr>
          </a:p>
          <a:p>
            <a:pPr marL="0" indent="0">
              <a:buNone/>
            </a:pPr>
            <a:r>
              <a:rPr lang="zh-CN" altLang="en-US" sz="2400" kern="0" dirty="0">
                <a:latin typeface="+mj-ea"/>
                <a:ea typeface="+mj-ea"/>
                <a:cs typeface="+mj-ea"/>
              </a:rPr>
              <a:t>它是一种潜在 </a:t>
            </a:r>
            <a:r>
              <a:rPr lang="zh-CN" altLang="en-US" sz="2400" kern="0" dirty="0">
                <a:latin typeface="+mj-ea"/>
                <a:ea typeface="+mj-ea"/>
                <a:cs typeface="+mj-ea"/>
                <a:sym typeface="+mn-ea"/>
              </a:rPr>
              <a:t>Diffusion </a:t>
            </a:r>
            <a:r>
              <a:rPr lang="zh-CN" altLang="en-US" sz="2400" kern="0" dirty="0">
                <a:latin typeface="+mj-ea"/>
                <a:ea typeface="+mj-ea"/>
                <a:cs typeface="+mj-ea"/>
              </a:rPr>
              <a:t>模型，由慕尼黑大学的 CompVis 研究团体开发的各种生成性人工神經网络。</a:t>
            </a:r>
            <a:r>
              <a:rPr lang="zh-CN" altLang="en-US" sz="2400" kern="0" dirty="0">
                <a:solidFill>
                  <a:srgbClr val="FF0000"/>
                </a:solidFill>
                <a:latin typeface="+mj-ea"/>
                <a:ea typeface="+mj-ea"/>
                <a:cs typeface="+mj-ea"/>
              </a:rPr>
              <a:t>它完全开源</a:t>
            </a:r>
            <a:r>
              <a:rPr lang="zh-CN" altLang="en-US" sz="2400" kern="0" dirty="0">
                <a:latin typeface="+mj-ea"/>
                <a:ea typeface="+mj-ea"/>
                <a:cs typeface="+mj-ea"/>
              </a:rPr>
              <a:t>                                           维基百科。</a:t>
            </a:r>
            <a:endParaRPr lang="en-US" altLang="zh-CN" sz="2400" kern="0" dirty="0">
              <a:latin typeface="+mj-ea"/>
              <a:ea typeface="+mj-ea"/>
              <a:cs typeface="+mj-ea"/>
            </a:endParaRPr>
          </a:p>
        </p:txBody>
      </p:sp>
      <p:pic>
        <p:nvPicPr>
          <p:cNvPr id="5" name="图片 4"/>
          <p:cNvPicPr>
            <a:picLocks noChangeAspect="1"/>
          </p:cNvPicPr>
          <p:nvPr/>
        </p:nvPicPr>
        <p:blipFill>
          <a:blip r:embed="rId2"/>
          <a:stretch>
            <a:fillRect/>
          </a:stretch>
        </p:blipFill>
        <p:spPr>
          <a:xfrm>
            <a:off x="1090930" y="1231900"/>
            <a:ext cx="5401310" cy="2695575"/>
          </a:xfrm>
          <a:prstGeom prst="rect">
            <a:avLst/>
          </a:prstGeom>
        </p:spPr>
      </p:pic>
      <p:sp>
        <p:nvSpPr>
          <p:cNvPr id="6" name="文本框 10"/>
          <p:cNvSpPr txBox="1">
            <a:spLocks noChangeArrowheads="1"/>
          </p:cNvSpPr>
          <p:nvPr/>
        </p:nvSpPr>
        <p:spPr bwMode="auto">
          <a:xfrm>
            <a:off x="25654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828790" y="3362960"/>
            <a:ext cx="4992370" cy="1014730"/>
          </a:xfrm>
          <a:prstGeom prst="rect">
            <a:avLst/>
          </a:prstGeom>
          <a:noFill/>
        </p:spPr>
        <p:txBody>
          <a:bodyPr wrap="square" rtlCol="0" anchor="t">
            <a:spAutoFit/>
          </a:bodyPr>
          <a:p>
            <a:r>
              <a:rPr lang="zh-CN" altLang="en-US" sz="2000"/>
              <a:t>python scripts/txt2img.py --prompt "a photograph of an astronaut riding a horse" --plms </a:t>
            </a:r>
            <a:endParaRPr lang="zh-CN" altLang="en-US" sz="2000"/>
          </a:p>
        </p:txBody>
      </p:sp>
      <p:sp>
        <p:nvSpPr>
          <p:cNvPr id="8" name="文本框 7"/>
          <p:cNvSpPr txBox="1"/>
          <p:nvPr/>
        </p:nvSpPr>
        <p:spPr>
          <a:xfrm>
            <a:off x="7369810" y="2964180"/>
            <a:ext cx="3441700" cy="398780"/>
          </a:xfrm>
          <a:prstGeom prst="rect">
            <a:avLst/>
          </a:prstGeom>
          <a:noFill/>
        </p:spPr>
        <p:txBody>
          <a:bodyPr wrap="square" rtlCol="0" anchor="t">
            <a:spAutoFit/>
          </a:bodyPr>
          <a:p>
            <a:r>
              <a:rPr lang="zh-CN" altLang="en-US" sz="2000"/>
              <a:t>使用方式，命令行生成语句</a:t>
            </a:r>
            <a:endParaRPr lang="zh-CN" altLang="en-US" sz="2000"/>
          </a:p>
        </p:txBody>
      </p:sp>
      <p:pic>
        <p:nvPicPr>
          <p:cNvPr id="9" name="图片 8"/>
          <p:cNvPicPr>
            <a:picLocks noChangeAspect="1"/>
          </p:cNvPicPr>
          <p:nvPr/>
        </p:nvPicPr>
        <p:blipFill>
          <a:blip r:embed="rId3"/>
          <a:stretch>
            <a:fillRect/>
          </a:stretch>
        </p:blipFill>
        <p:spPr>
          <a:xfrm>
            <a:off x="7827645" y="883285"/>
            <a:ext cx="2150745" cy="20808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256540" y="160020"/>
            <a:ext cx="38696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altLang="zh-CN" sz="2800" b="1" dirty="0">
                <a:latin typeface="微软雅黑" panose="020B0503020204020204" pitchFamily="34" charset="-122"/>
                <a:ea typeface="微软雅黑" panose="020B0503020204020204" pitchFamily="34" charset="-122"/>
              </a:rPr>
              <a:t>WHAT</a:t>
            </a:r>
            <a:endParaRPr lang="en-US" altLang="zh-CN"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6" name="文本框 5"/>
          <p:cNvSpPr txBox="1"/>
          <p:nvPr/>
        </p:nvSpPr>
        <p:spPr>
          <a:xfrm>
            <a:off x="2896235" y="1036320"/>
            <a:ext cx="6399530" cy="645160"/>
          </a:xfrm>
          <a:prstGeom prst="rect">
            <a:avLst/>
          </a:prstGeom>
          <a:noFill/>
        </p:spPr>
        <p:txBody>
          <a:bodyPr wrap="none" rtlCol="0" anchor="t">
            <a:spAutoFit/>
          </a:bodyPr>
          <a:p>
            <a:pPr algn="l"/>
            <a:r>
              <a:rPr lang="zh-CN" altLang="en-US" sz="3600" kern="0" dirty="0">
                <a:solidFill>
                  <a:schemeClr val="accent4"/>
                </a:solidFill>
                <a:latin typeface="+mj-ea"/>
                <a:ea typeface="+mj-ea"/>
                <a:cs typeface="+mj-ea"/>
                <a:sym typeface="+mn-ea"/>
              </a:rPr>
              <a:t>Stable Diffusion </a:t>
            </a:r>
            <a:r>
              <a:rPr lang="en-US" altLang="zh-CN" sz="3600" kern="0" dirty="0">
                <a:solidFill>
                  <a:schemeClr val="accent4"/>
                </a:solidFill>
                <a:latin typeface="+mj-ea"/>
                <a:ea typeface="+mj-ea"/>
                <a:cs typeface="+mj-ea"/>
                <a:sym typeface="+mn-ea"/>
              </a:rPr>
              <a:t>WebUI </a:t>
            </a:r>
            <a:r>
              <a:rPr lang="zh-CN" altLang="en-US" sz="3600" kern="0" dirty="0">
                <a:solidFill>
                  <a:schemeClr val="accent4"/>
                </a:solidFill>
                <a:latin typeface="+mj-ea"/>
                <a:ea typeface="+mj-ea"/>
                <a:cs typeface="+mj-ea"/>
                <a:sym typeface="+mn-ea"/>
              </a:rPr>
              <a:t>是什么？</a:t>
            </a:r>
            <a:endParaRPr lang="zh-CN" altLang="en-US" sz="3600" kern="0" dirty="0">
              <a:solidFill>
                <a:schemeClr val="accent4"/>
              </a:solidFill>
              <a:latin typeface="+mj-ea"/>
              <a:ea typeface="+mj-ea"/>
              <a:cs typeface="+mj-ea"/>
              <a:sym typeface="+mn-ea"/>
            </a:endParaRPr>
          </a:p>
        </p:txBody>
      </p:sp>
      <p:sp>
        <p:nvSpPr>
          <p:cNvPr id="4" name="文本框 3"/>
          <p:cNvSpPr txBox="1"/>
          <p:nvPr/>
        </p:nvSpPr>
        <p:spPr>
          <a:xfrm>
            <a:off x="958850" y="5069840"/>
            <a:ext cx="10676890" cy="922020"/>
          </a:xfrm>
          <a:prstGeom prst="rect">
            <a:avLst/>
          </a:prstGeom>
          <a:noFill/>
        </p:spPr>
        <p:txBody>
          <a:bodyPr wrap="square" rtlCol="0" anchor="t">
            <a:spAutoFit/>
          </a:bodyPr>
          <a:p>
            <a:r>
              <a:rPr lang="zh-CN" altLang="en-US"/>
              <a:t>Stable Diffusion web UI 是基于 Gradio 库的浏览器界面，用于 Stable Diffusion</a:t>
            </a:r>
            <a:endParaRPr lang="zh-CN" altLang="en-US"/>
          </a:p>
          <a:p>
            <a:endParaRPr lang="zh-CN" altLang="en-US"/>
          </a:p>
          <a:p>
            <a:r>
              <a:rPr lang="zh-CN" altLang="en-US"/>
              <a:t>Gradio 是通过友好的 Web 界面演示机器学习模型的最快方式，因此任何人都可以在任何地方使用它！</a:t>
            </a:r>
            <a:endParaRPr lang="zh-CN" altLang="en-US"/>
          </a:p>
        </p:txBody>
      </p:sp>
      <p:pic>
        <p:nvPicPr>
          <p:cNvPr id="7" name="图片 6"/>
          <p:cNvPicPr>
            <a:picLocks noChangeAspect="1"/>
          </p:cNvPicPr>
          <p:nvPr/>
        </p:nvPicPr>
        <p:blipFill>
          <a:blip r:embed="rId1"/>
          <a:stretch>
            <a:fillRect/>
          </a:stretch>
        </p:blipFill>
        <p:spPr>
          <a:xfrm>
            <a:off x="5709285" y="2186305"/>
            <a:ext cx="6135370" cy="2485390"/>
          </a:xfrm>
          <a:prstGeom prst="rect">
            <a:avLst/>
          </a:prstGeom>
        </p:spPr>
      </p:pic>
      <p:pic>
        <p:nvPicPr>
          <p:cNvPr id="8" name="图片 7"/>
          <p:cNvPicPr>
            <a:picLocks noChangeAspect="1"/>
          </p:cNvPicPr>
          <p:nvPr/>
        </p:nvPicPr>
        <p:blipFill>
          <a:blip r:embed="rId2"/>
          <a:stretch>
            <a:fillRect/>
          </a:stretch>
        </p:blipFill>
        <p:spPr>
          <a:xfrm>
            <a:off x="1089025" y="2186305"/>
            <a:ext cx="4162425" cy="25457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矩形 1"/>
          <p:cNvSpPr/>
          <p:nvPr/>
        </p:nvSpPr>
        <p:spPr bwMode="auto">
          <a:xfrm>
            <a:off x="5614988"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5" name="矩形 1"/>
          <p:cNvSpPr/>
          <p:nvPr/>
        </p:nvSpPr>
        <p:spPr bwMode="auto">
          <a:xfrm>
            <a:off x="5768975" y="0"/>
            <a:ext cx="6423025" cy="6858000"/>
          </a:xfrm>
          <a:custGeom>
            <a:avLst/>
            <a:gdLst>
              <a:gd name="T0" fmla="*/ 2893970 w 5769204"/>
              <a:gd name="T1" fmla="*/ 9427 h 6858000"/>
              <a:gd name="T2" fmla="*/ 8863612 w 5769204"/>
              <a:gd name="T3" fmla="*/ 0 h 6858000"/>
              <a:gd name="T4" fmla="*/ 8863612 w 5769204"/>
              <a:gd name="T5" fmla="*/ 6858000 h 6858000"/>
              <a:gd name="T6" fmla="*/ 0 w 5769204"/>
              <a:gd name="T7" fmla="*/ 6858000 h 6858000"/>
              <a:gd name="T8" fmla="*/ 2893970 w 5769204"/>
              <a:gd name="T9" fmla="*/ 9427 h 6858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9204" h="6858000">
                <a:moveTo>
                  <a:pt x="1883645" y="9427"/>
                </a:moveTo>
                <a:lnTo>
                  <a:pt x="5769204" y="0"/>
                </a:lnTo>
                <a:lnTo>
                  <a:pt x="5769204" y="6858000"/>
                </a:lnTo>
                <a:lnTo>
                  <a:pt x="0" y="6858000"/>
                </a:lnTo>
                <a:lnTo>
                  <a:pt x="1883645" y="9427"/>
                </a:lnTo>
                <a:close/>
              </a:path>
            </a:pathLst>
          </a:custGeom>
          <a:solidFill>
            <a:srgbClr val="1C4885"/>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6" name="等腰三角形 4"/>
          <p:cNvSpPr/>
          <p:nvPr/>
        </p:nvSpPr>
        <p:spPr bwMode="auto">
          <a:xfrm rot="-344388">
            <a:off x="9923463" y="-147638"/>
            <a:ext cx="2436812" cy="3543301"/>
          </a:xfrm>
          <a:custGeom>
            <a:avLst/>
            <a:gdLst>
              <a:gd name="T0" fmla="*/ 0 w 2436495"/>
              <a:gd name="T1" fmla="*/ 0 h 3543376"/>
              <a:gd name="T2" fmla="*/ 2437763 w 2436495"/>
              <a:gd name="T3" fmla="*/ 249654 h 3543376"/>
              <a:gd name="T4" fmla="*/ 2094302 w 2436495"/>
              <a:gd name="T5" fmla="*/ 3543076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7" name="等腰三角形 4"/>
          <p:cNvSpPr/>
          <p:nvPr/>
        </p:nvSpPr>
        <p:spPr bwMode="auto">
          <a:xfrm rot="10452885">
            <a:off x="9837738" y="146050"/>
            <a:ext cx="1068387" cy="1552575"/>
          </a:xfrm>
          <a:custGeom>
            <a:avLst/>
            <a:gdLst>
              <a:gd name="T0" fmla="*/ 0 w 2436495"/>
              <a:gd name="T1" fmla="*/ 0 h 3543376"/>
              <a:gd name="T2" fmla="*/ 90078 w 2436495"/>
              <a:gd name="T3" fmla="*/ 9203 h 3543376"/>
              <a:gd name="T4" fmla="*/ 77387 w 2436495"/>
              <a:gd name="T5" fmla="*/ 130604 h 3543376"/>
              <a:gd name="T6" fmla="*/ 0 w 2436495"/>
              <a:gd name="T7" fmla="*/ 0 h 35433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36495" h="3543376">
                <a:moveTo>
                  <a:pt x="0" y="0"/>
                </a:moveTo>
                <a:lnTo>
                  <a:pt x="2436495" y="249674"/>
                </a:lnTo>
                <a:lnTo>
                  <a:pt x="2093214" y="3543376"/>
                </a:lnTo>
                <a:lnTo>
                  <a:pt x="0" y="0"/>
                </a:lnTo>
                <a:close/>
              </a:path>
            </a:pathLst>
          </a:custGeom>
          <a:solidFill>
            <a:srgbClr val="D9D9D9"/>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3078" name="矩形 31"/>
          <p:cNvSpPr>
            <a:spLocks noChangeArrowheads="1"/>
          </p:cNvSpPr>
          <p:nvPr/>
        </p:nvSpPr>
        <p:spPr bwMode="auto">
          <a:xfrm>
            <a:off x="2208213" y="39951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79" name="Rectangle 6"/>
          <p:cNvSpPr>
            <a:spLocks noChangeArrowheads="1"/>
          </p:cNvSpPr>
          <p:nvPr/>
        </p:nvSpPr>
        <p:spPr bwMode="auto">
          <a:xfrm>
            <a:off x="2249805" y="4041140"/>
            <a:ext cx="249872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latin typeface="微软雅黑" panose="020B0503020204020204" pitchFamily="34" charset="-122"/>
                <a:ea typeface="微软雅黑" panose="020B0503020204020204" pitchFamily="34" charset="-122"/>
              </a:rPr>
              <a:t>What </a:t>
            </a:r>
            <a:r>
              <a:rPr lang="zh-CN" altLang="en-US" sz="2000" b="1" dirty="0">
                <a:solidFill>
                  <a:schemeClr val="tx1"/>
                </a:solidFill>
                <a:latin typeface="微软雅黑" panose="020B0503020204020204" pitchFamily="34" charset="-122"/>
                <a:ea typeface="微软雅黑" panose="020B0503020204020204" pitchFamily="34" charset="-122"/>
              </a:rPr>
              <a:t>是什么</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3080" name="矩形 29"/>
          <p:cNvSpPr>
            <a:spLocks noChangeArrowheads="1"/>
          </p:cNvSpPr>
          <p:nvPr/>
        </p:nvSpPr>
        <p:spPr bwMode="auto">
          <a:xfrm>
            <a:off x="695325" y="39951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1" name="文本框 30"/>
          <p:cNvSpPr txBox="1">
            <a:spLocks noChangeArrowheads="1"/>
          </p:cNvSpPr>
          <p:nvPr/>
        </p:nvSpPr>
        <p:spPr bwMode="auto">
          <a:xfrm>
            <a:off x="871538" y="40316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dirty="0">
                <a:solidFill>
                  <a:schemeClr val="bg1"/>
                </a:solidFill>
                <a:latin typeface="微软雅黑" panose="020B0503020204020204" pitchFamily="34" charset="-122"/>
                <a:ea typeface="微软雅黑" panose="020B0503020204020204" pitchFamily="34" charset="-122"/>
              </a:rPr>
              <a:t>第一章</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82" name="矩形 38"/>
          <p:cNvSpPr>
            <a:spLocks noChangeArrowheads="1"/>
          </p:cNvSpPr>
          <p:nvPr/>
        </p:nvSpPr>
        <p:spPr bwMode="auto">
          <a:xfrm>
            <a:off x="2208213" y="46555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3" name="Rectangle 6"/>
          <p:cNvSpPr>
            <a:spLocks noChangeArrowheads="1"/>
          </p:cNvSpPr>
          <p:nvPr/>
        </p:nvSpPr>
        <p:spPr bwMode="auto">
          <a:xfrm>
            <a:off x="2724785" y="4700905"/>
            <a:ext cx="1682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Why </a:t>
            </a:r>
            <a:r>
              <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为什么</a:t>
            </a:r>
            <a:endParaRPr lang="zh-CN" altLang="en-US" sz="2000" b="1" dirty="0">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4" name="矩形 36"/>
          <p:cNvSpPr>
            <a:spLocks noChangeArrowheads="1"/>
          </p:cNvSpPr>
          <p:nvPr/>
        </p:nvSpPr>
        <p:spPr bwMode="auto">
          <a:xfrm>
            <a:off x="695325" y="46555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5" name="文本框 37"/>
          <p:cNvSpPr txBox="1">
            <a:spLocks noChangeArrowheads="1"/>
          </p:cNvSpPr>
          <p:nvPr/>
        </p:nvSpPr>
        <p:spPr bwMode="auto">
          <a:xfrm>
            <a:off x="871538" y="46920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第二章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
        <p:nvSpPr>
          <p:cNvPr id="3086" name="矩形 45"/>
          <p:cNvSpPr>
            <a:spLocks noChangeArrowheads="1"/>
          </p:cNvSpPr>
          <p:nvPr/>
        </p:nvSpPr>
        <p:spPr bwMode="auto">
          <a:xfrm>
            <a:off x="2206625" y="5315927"/>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087" name="Rectangle 6"/>
          <p:cNvSpPr>
            <a:spLocks noChangeArrowheads="1"/>
          </p:cNvSpPr>
          <p:nvPr/>
        </p:nvSpPr>
        <p:spPr bwMode="auto">
          <a:xfrm>
            <a:off x="2534285" y="5352415"/>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How </a:t>
            </a:r>
            <a:r>
              <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如何做到</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3088" name="矩形 43"/>
          <p:cNvSpPr>
            <a:spLocks noChangeArrowheads="1"/>
          </p:cNvSpPr>
          <p:nvPr/>
        </p:nvSpPr>
        <p:spPr bwMode="auto">
          <a:xfrm>
            <a:off x="692150" y="5315927"/>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89" name="文本框 44"/>
          <p:cNvSpPr txBox="1">
            <a:spLocks noChangeArrowheads="1"/>
          </p:cNvSpPr>
          <p:nvPr/>
        </p:nvSpPr>
        <p:spPr bwMode="auto">
          <a:xfrm>
            <a:off x="868363" y="5352440"/>
            <a:ext cx="962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第三章</a:t>
            </a:r>
            <a:endParaRPr lang="zh-CN" altLang="en-US" sz="2000" b="1">
              <a:solidFill>
                <a:srgbClr val="FFFFFF"/>
              </a:solidFill>
              <a:latin typeface="微软雅黑" panose="020B0503020204020204" pitchFamily="34" charset="-122"/>
              <a:ea typeface="微软雅黑" panose="020B0503020204020204" pitchFamily="34" charset="-122"/>
            </a:endParaRPr>
          </a:p>
        </p:txBody>
      </p:sp>
      <p:grpSp>
        <p:nvGrpSpPr>
          <p:cNvPr id="3094" name="组合 54"/>
          <p:cNvGrpSpPr/>
          <p:nvPr/>
        </p:nvGrpSpPr>
        <p:grpSpPr bwMode="auto">
          <a:xfrm>
            <a:off x="490538" y="2772752"/>
            <a:ext cx="2701925" cy="900113"/>
            <a:chOff x="0" y="0"/>
            <a:chExt cx="2702007" cy="899374"/>
          </a:xfrm>
        </p:grpSpPr>
        <p:grpSp>
          <p:nvGrpSpPr>
            <p:cNvPr id="3100" name="组合 55"/>
            <p:cNvGrpSpPr/>
            <p:nvPr/>
          </p:nvGrpSpPr>
          <p:grpSpPr bwMode="auto">
            <a:xfrm>
              <a:off x="0" y="0"/>
              <a:ext cx="2702007" cy="849531"/>
              <a:chOff x="0" y="0"/>
              <a:chExt cx="2702007" cy="849531"/>
            </a:xfrm>
          </p:grpSpPr>
          <p:sp>
            <p:nvSpPr>
              <p:cNvPr id="3102" name="文本框 57"/>
              <p:cNvSpPr txBox="1">
                <a:spLocks noChangeArrowheads="1"/>
              </p:cNvSpPr>
              <p:nvPr/>
            </p:nvSpPr>
            <p:spPr bwMode="auto">
              <a:xfrm>
                <a:off x="0" y="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a:solidFill>
                      <a:srgbClr val="000000"/>
                    </a:solidFill>
                    <a:latin typeface="微软雅黑" panose="020B0503020204020204" pitchFamily="34" charset="-122"/>
                    <a:ea typeface="微软雅黑" panose="020B0503020204020204" pitchFamily="34" charset="-122"/>
                  </a:rPr>
                  <a:t>目</a:t>
                </a:r>
                <a:r>
                  <a:rPr lang="zh-CN" altLang="en-US" sz="3600" b="1">
                    <a:solidFill>
                      <a:srgbClr val="1C4885"/>
                    </a:solidFill>
                    <a:latin typeface="微软雅黑" panose="020B0503020204020204" pitchFamily="34" charset="-122"/>
                    <a:ea typeface="微软雅黑" panose="020B0503020204020204" pitchFamily="34" charset="-122"/>
                  </a:rPr>
                  <a:t>录</a:t>
                </a:r>
                <a:endParaRPr lang="zh-CN" altLang="en-US" sz="3600" b="1">
                  <a:solidFill>
                    <a:srgbClr val="1C4885"/>
                  </a:solidFill>
                  <a:latin typeface="微软雅黑" panose="020B0503020204020204" pitchFamily="34" charset="-122"/>
                  <a:ea typeface="微软雅黑" panose="020B0503020204020204" pitchFamily="34" charset="-122"/>
                </a:endParaRPr>
              </a:p>
            </p:txBody>
          </p:sp>
          <p:cxnSp>
            <p:nvCxnSpPr>
              <p:cNvPr id="3103" name="直接连接符 58"/>
              <p:cNvCxnSpPr>
                <a:cxnSpLocks noChangeShapeType="1"/>
              </p:cNvCxnSpPr>
              <p:nvPr/>
            </p:nvCxnSpPr>
            <p:spPr bwMode="auto">
              <a:xfrm>
                <a:off x="151331" y="849531"/>
                <a:ext cx="2550676" cy="0"/>
              </a:xfrm>
              <a:prstGeom prst="line">
                <a:avLst/>
              </a:prstGeom>
              <a:noFill/>
              <a:ln w="6350">
                <a:solidFill>
                  <a:srgbClr val="7F7F7F"/>
                </a:solidFill>
                <a:round/>
              </a:ln>
              <a:extLst>
                <a:ext uri="{909E8E84-426E-40DD-AFC4-6F175D3DCCD1}">
                  <a14:hiddenFill xmlns:a14="http://schemas.microsoft.com/office/drawing/2010/main">
                    <a:noFill/>
                  </a14:hiddenFill>
                </a:ext>
              </a:extLst>
            </p:spPr>
          </p:cxnSp>
        </p:grpSp>
        <p:sp>
          <p:nvSpPr>
            <p:cNvPr id="3101" name="文本框 56"/>
            <p:cNvSpPr txBox="1">
              <a:spLocks noChangeArrowheads="1"/>
            </p:cNvSpPr>
            <p:nvPr/>
          </p:nvSpPr>
          <p:spPr bwMode="auto">
            <a:xfrm>
              <a:off x="527947" y="49926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a:solidFill>
                    <a:srgbClr val="1C4885"/>
                  </a:solidFill>
                  <a:latin typeface="微软雅黑" panose="020B0503020204020204" pitchFamily="34" charset="-122"/>
                  <a:ea typeface="微软雅黑" panose="020B0503020204020204" pitchFamily="34" charset="-122"/>
                </a:rPr>
                <a:t>Contents</a:t>
              </a:r>
              <a:endParaRPr lang="zh-CN" altLang="en-US" sz="2000" b="1">
                <a:solidFill>
                  <a:srgbClr val="1C4885"/>
                </a:solidFill>
                <a:latin typeface="微软雅黑" panose="020B0503020204020204" pitchFamily="34" charset="-122"/>
                <a:ea typeface="微软雅黑" panose="020B0503020204020204" pitchFamily="34" charset="-122"/>
              </a:endParaRPr>
            </a:p>
          </p:txBody>
        </p:sp>
      </p:grpSp>
      <p:pic>
        <p:nvPicPr>
          <p:cNvPr id="3095"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65813" y="4013200"/>
            <a:ext cx="6326187"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45"/>
          <p:cNvSpPr>
            <a:spLocks noChangeArrowheads="1"/>
          </p:cNvSpPr>
          <p:nvPr/>
        </p:nvSpPr>
        <p:spPr bwMode="auto">
          <a:xfrm>
            <a:off x="2206625" y="6021412"/>
            <a:ext cx="2581275" cy="488950"/>
          </a:xfrm>
          <a:prstGeom prst="rect">
            <a:avLst/>
          </a:prstGeom>
          <a:noFill/>
          <a:ln w="9525">
            <a:solidFill>
              <a:srgbClr val="404040"/>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pPr>
            <a:endParaRPr lang="zh-CN" altLang="en-US" sz="1600" b="1">
              <a:solidFill>
                <a:srgbClr val="000000"/>
              </a:solidFill>
              <a:latin typeface="Arial" panose="020B0604020202090204" pitchFamily="34" charset="0"/>
            </a:endParaRPr>
          </a:p>
        </p:txBody>
      </p:sp>
      <p:sp>
        <p:nvSpPr>
          <p:cNvPr id="3" name="Rectangle 6"/>
          <p:cNvSpPr>
            <a:spLocks noChangeArrowheads="1"/>
          </p:cNvSpPr>
          <p:nvPr/>
        </p:nvSpPr>
        <p:spPr bwMode="auto">
          <a:xfrm>
            <a:off x="2534285" y="6057900"/>
            <a:ext cx="206311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a:r>
              <a:rPr lang="en-US" altLang="zh-CN"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Now </a:t>
            </a:r>
            <a:r>
              <a:rPr lang="zh-CN" altLang="en-US" sz="2000" b="1" dirty="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现在</a:t>
            </a:r>
            <a:endParaRPr lang="zh-CN" altLang="en-US" sz="20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sp>
        <p:nvSpPr>
          <p:cNvPr id="4" name="矩形 43"/>
          <p:cNvSpPr>
            <a:spLocks noChangeArrowheads="1"/>
          </p:cNvSpPr>
          <p:nvPr/>
        </p:nvSpPr>
        <p:spPr bwMode="auto">
          <a:xfrm>
            <a:off x="692150" y="6021412"/>
            <a:ext cx="1328738" cy="4889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5" name="文本框 44"/>
          <p:cNvSpPr txBox="1">
            <a:spLocks noChangeArrowheads="1"/>
          </p:cNvSpPr>
          <p:nvPr/>
        </p:nvSpPr>
        <p:spPr bwMode="auto">
          <a:xfrm>
            <a:off x="868363" y="6057925"/>
            <a:ext cx="962025"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000" b="1">
                <a:solidFill>
                  <a:srgbClr val="FFFFFF"/>
                </a:solidFill>
                <a:latin typeface="微软雅黑" panose="020B0503020204020204" pitchFamily="34" charset="-122"/>
                <a:ea typeface="微软雅黑" panose="020B0503020204020204" pitchFamily="34" charset="-122"/>
              </a:rPr>
              <a:t>第四章</a:t>
            </a:r>
            <a:endParaRPr lang="zh-CN" altLang="en-US" sz="2000" b="1">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89230"/>
            <a:ext cx="369316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sz="2800" b="1" dirty="0">
                <a:latin typeface="微软雅黑" panose="020B0503020204020204" pitchFamily="34" charset="-122"/>
                <a:ea typeface="微软雅黑" panose="020B0503020204020204" pitchFamily="34" charset="-122"/>
              </a:rPr>
              <a:t>WHY(AI)</a:t>
            </a:r>
            <a:endParaRPr 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10" name="图片 9"/>
          <p:cNvPicPr>
            <a:picLocks noChangeAspect="1"/>
          </p:cNvPicPr>
          <p:nvPr/>
        </p:nvPicPr>
        <p:blipFill>
          <a:blip r:embed="rId1"/>
          <a:stretch>
            <a:fillRect/>
          </a:stretch>
        </p:blipFill>
        <p:spPr>
          <a:xfrm>
            <a:off x="692785" y="1131570"/>
            <a:ext cx="6235700" cy="4961890"/>
          </a:xfrm>
          <a:prstGeom prst="rect">
            <a:avLst/>
          </a:prstGeom>
        </p:spPr>
      </p:pic>
      <p:sp>
        <p:nvSpPr>
          <p:cNvPr id="11" name="文本框 10"/>
          <p:cNvSpPr txBox="1"/>
          <p:nvPr/>
        </p:nvSpPr>
        <p:spPr>
          <a:xfrm>
            <a:off x="7338060" y="985520"/>
            <a:ext cx="4162425" cy="4984750"/>
          </a:xfrm>
          <a:prstGeom prst="rect">
            <a:avLst/>
          </a:prstGeom>
          <a:noFill/>
        </p:spPr>
        <p:txBody>
          <a:bodyPr wrap="square" rtlCol="0" anchor="t">
            <a:spAutoFit/>
          </a:bodyPr>
          <a:p>
            <a:pPr marL="285750" indent="-285750">
              <a:buFont typeface="Arial" panose="020B0604020202090204" pitchFamily="34" charset="0"/>
              <a:buChar char="•"/>
            </a:pPr>
            <a:r>
              <a:rPr lang="zh-CN" altLang="en-US" sz="1600"/>
              <a:t>人工智能的成熟(1943-1952)</a:t>
            </a:r>
            <a:endParaRPr lang="zh-CN" altLang="en-US" sz="1600"/>
          </a:p>
          <a:p>
            <a:pPr lvl="1" indent="0">
              <a:buFont typeface="Arial" panose="020B0604020202090204" pitchFamily="34" charset="0"/>
              <a:buNone/>
            </a:pPr>
            <a:r>
              <a:rPr lang="zh-CN" altLang="en-US" sz="1400"/>
              <a:t>提出了人工神经元模型和各种数学上的论证可能性。</a:t>
            </a:r>
            <a:endParaRPr lang="zh-CN" altLang="en-US" sz="1600"/>
          </a:p>
          <a:p>
            <a:pPr marL="285750" indent="-285750">
              <a:buFont typeface="Arial" panose="020B0604020202090204" pitchFamily="34" charset="0"/>
              <a:buChar char="•"/>
            </a:pPr>
            <a:r>
              <a:rPr lang="zh-CN" altLang="en-US" sz="1600"/>
              <a:t>人工智能的诞生(1952-1956)</a:t>
            </a:r>
            <a:endParaRPr lang="zh-CN" altLang="en-US" sz="1600"/>
          </a:p>
          <a:p>
            <a:pPr lvl="1" indent="0">
              <a:buFont typeface="Arial" panose="020B0604020202090204" pitchFamily="34" charset="0"/>
              <a:buNone/>
            </a:pPr>
            <a:r>
              <a:rPr lang="zh-CN" altLang="en-US" sz="1400"/>
              <a:t>发明了很多人工智能的高级计算机语言，并对很多数学上的假设进行了确认，形成了定理</a:t>
            </a:r>
            <a:endParaRPr lang="zh-CN" altLang="en-US" sz="1600"/>
          </a:p>
          <a:p>
            <a:pPr marL="285750" indent="-285750">
              <a:buFont typeface="Arial" panose="020B0604020202090204" pitchFamily="34" charset="0"/>
              <a:buChar char="•"/>
            </a:pPr>
            <a:r>
              <a:rPr lang="zh-CN" altLang="en-US" sz="1600"/>
              <a:t>黄金岁月 - 早期的热情(1956-1974)</a:t>
            </a:r>
            <a:endParaRPr lang="zh-CN" altLang="en-US" sz="1600"/>
          </a:p>
          <a:p>
            <a:pPr lvl="1" indent="0">
              <a:buFont typeface="Arial" panose="020B0604020202090204" pitchFamily="34" charset="0"/>
              <a:buNone/>
            </a:pPr>
            <a:r>
              <a:rPr lang="zh-CN" altLang="en-US" sz="1400"/>
              <a:t>尝试在数学公式上制造应用，比如尝试创造聊天机器人</a:t>
            </a:r>
            <a:endParaRPr lang="zh-CN" altLang="en-US" sz="1600"/>
          </a:p>
          <a:p>
            <a:pPr marL="285750" indent="-285750">
              <a:buFont typeface="Arial" panose="020B0604020202090204" pitchFamily="34" charset="0"/>
              <a:buChar char="•"/>
            </a:pPr>
            <a:r>
              <a:rPr lang="zh-CN" altLang="en-US" sz="1600"/>
              <a:t>第一个AI寒冬(1974-1980)</a:t>
            </a:r>
            <a:endParaRPr lang="zh-CN" altLang="en-US" sz="1600"/>
          </a:p>
          <a:p>
            <a:pPr lvl="1" indent="0">
              <a:buFont typeface="Arial" panose="020B0604020202090204" pitchFamily="34" charset="0"/>
              <a:buNone/>
            </a:pPr>
            <a:r>
              <a:rPr lang="zh-CN" altLang="en-US" sz="1400"/>
              <a:t>多年努力无法落地，进入低迷</a:t>
            </a:r>
            <a:endParaRPr lang="zh-CN" altLang="en-US" sz="1600"/>
          </a:p>
          <a:p>
            <a:pPr marL="285750" indent="-285750">
              <a:buFont typeface="Arial" panose="020B0604020202090204" pitchFamily="34" charset="0"/>
              <a:buChar char="•"/>
            </a:pPr>
            <a:r>
              <a:rPr lang="zh-CN" altLang="en-US" sz="1600"/>
              <a:t>AI的热潮(1980-1987)</a:t>
            </a:r>
            <a:endParaRPr lang="zh-CN" altLang="en-US" sz="1600"/>
          </a:p>
          <a:p>
            <a:pPr lvl="1" indent="0">
              <a:buFont typeface="Arial" panose="020B0604020202090204" pitchFamily="34" charset="0"/>
              <a:buNone/>
            </a:pPr>
            <a:r>
              <a:rPr lang="zh-CN" altLang="en-US" sz="1400"/>
              <a:t>第一个可能的 </a:t>
            </a:r>
            <a:r>
              <a:rPr lang="en-US" altLang="zh-CN" sz="1400"/>
              <a:t>AI </a:t>
            </a:r>
            <a:r>
              <a:rPr lang="zh-CN" altLang="en-US" sz="1400"/>
              <a:t>应用领域</a:t>
            </a:r>
            <a:r>
              <a:rPr lang="en-US" altLang="zh-CN" sz="1400"/>
              <a:t>”</a:t>
            </a:r>
            <a:r>
              <a:rPr lang="zh-CN" altLang="en-US" sz="1400"/>
              <a:t>专家系统</a:t>
            </a:r>
            <a:r>
              <a:rPr lang="en-US" altLang="zh-CN" sz="1400"/>
              <a:t>” </a:t>
            </a:r>
            <a:r>
              <a:rPr lang="zh-CN" altLang="en-US" sz="1400"/>
              <a:t>被提出</a:t>
            </a:r>
            <a:endParaRPr lang="zh-CN" altLang="en-US" sz="1600"/>
          </a:p>
          <a:p>
            <a:pPr marL="285750" indent="-285750">
              <a:buFont typeface="Arial" panose="020B0604020202090204" pitchFamily="34" charset="0"/>
              <a:buChar char="•"/>
            </a:pPr>
            <a:r>
              <a:rPr lang="zh-CN" altLang="en-US" sz="1600"/>
              <a:t>第二次AI寒冬(1987-1993)</a:t>
            </a:r>
            <a:endParaRPr lang="zh-CN" altLang="en-US" sz="1600"/>
          </a:p>
          <a:p>
            <a:pPr lvl="1" indent="0">
              <a:buFont typeface="Arial" panose="020B0604020202090204" pitchFamily="34" charset="0"/>
              <a:buNone/>
            </a:pPr>
            <a:r>
              <a:rPr lang="zh-CN" altLang="en-US" sz="1600"/>
              <a:t>成本高，效果差</a:t>
            </a:r>
            <a:endParaRPr lang="zh-CN" altLang="en-US" sz="1600"/>
          </a:p>
          <a:p>
            <a:pPr marL="285750" indent="-285750">
              <a:buFont typeface="Arial" panose="020B0604020202090204" pitchFamily="34" charset="0"/>
              <a:buChar char="•"/>
            </a:pPr>
            <a:r>
              <a:rPr lang="zh-CN" altLang="en-US" sz="1600"/>
              <a:t>智能代理的出现(1993-2011)</a:t>
            </a:r>
            <a:endParaRPr lang="zh-CN" altLang="en-US" sz="1600"/>
          </a:p>
          <a:p>
            <a:pPr lvl="1" indent="0">
              <a:buFont typeface="Arial" panose="020B0604020202090204" pitchFamily="34" charset="0"/>
              <a:buNone/>
            </a:pPr>
            <a:r>
              <a:rPr lang="en-US" altLang="zh-CN" sz="1400"/>
              <a:t>1997 IBM </a:t>
            </a:r>
            <a:r>
              <a:rPr lang="zh-CN" altLang="en-US" sz="1400"/>
              <a:t>深蓝击败卡斯特罗，</a:t>
            </a:r>
            <a:r>
              <a:rPr lang="en-US" altLang="zh-CN" sz="1400"/>
              <a:t>2006 </a:t>
            </a:r>
            <a:r>
              <a:rPr lang="zh-CN" altLang="en-US" sz="1400"/>
              <a:t>互联网公司开始逐步使用 </a:t>
            </a:r>
            <a:r>
              <a:rPr lang="en-US" altLang="zh-CN" sz="1400"/>
              <a:t>AI</a:t>
            </a:r>
            <a:endParaRPr lang="en-US" altLang="zh-CN" sz="1600"/>
          </a:p>
          <a:p>
            <a:pPr marL="285750" indent="-285750">
              <a:buFont typeface="Arial" panose="020B0604020202090204" pitchFamily="34" charset="0"/>
              <a:buChar char="•"/>
            </a:pPr>
            <a:r>
              <a:rPr lang="zh-CN" altLang="en-US" sz="1600"/>
              <a:t>深度学习，大数据和人工智能(2011年</a:t>
            </a:r>
            <a:r>
              <a:rPr lang="zh-CN" altLang="en-US"/>
              <a:t>至今)</a:t>
            </a:r>
            <a:r>
              <a:rPr lang="en-US" altLang="zh-CN"/>
              <a:t>	</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文本框 10"/>
          <p:cNvSpPr txBox="1">
            <a:spLocks noChangeArrowheads="1"/>
          </p:cNvSpPr>
          <p:nvPr/>
        </p:nvSpPr>
        <p:spPr bwMode="auto">
          <a:xfrm>
            <a:off x="144780" y="189230"/>
            <a:ext cx="418973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l" eaLnBrk="1" hangingPunct="1"/>
            <a:r>
              <a:rPr lang="en-US" sz="2800" b="1" dirty="0">
                <a:latin typeface="微软雅黑" panose="020B0503020204020204" pitchFamily="34" charset="-122"/>
                <a:ea typeface="微软雅黑" panose="020B0503020204020204" pitchFamily="34" charset="-122"/>
              </a:rPr>
              <a:t>WHY(AI </a:t>
            </a:r>
            <a:r>
              <a:rPr lang="zh-CN" altLang="en-US" sz="2800" b="1" dirty="0">
                <a:latin typeface="微软雅黑" panose="020B0503020204020204" pitchFamily="34" charset="-122"/>
                <a:ea typeface="微软雅黑" panose="020B0503020204020204" pitchFamily="34" charset="-122"/>
              </a:rPr>
              <a:t>的工业场景落地</a:t>
            </a:r>
            <a:r>
              <a:rPr lang="en-US" sz="2800" b="1" dirty="0">
                <a:latin typeface="微软雅黑" panose="020B0503020204020204" pitchFamily="34" charset="-122"/>
                <a:ea typeface="微软雅黑" panose="020B0503020204020204" pitchFamily="34" charset="-122"/>
              </a:rPr>
              <a:t>)</a:t>
            </a:r>
            <a:endParaRPr lang="en-US" sz="2800" b="1" dirty="0">
              <a:latin typeface="微软雅黑" panose="020B0503020204020204" pitchFamily="34" charset="-122"/>
              <a:ea typeface="微软雅黑" panose="020B0503020204020204" pitchFamily="34" charset="-122"/>
            </a:endParaRPr>
          </a:p>
        </p:txBody>
      </p:sp>
      <p:sp>
        <p:nvSpPr>
          <p:cNvPr id="5123" name="矩形 1"/>
          <p:cNvSpPr>
            <a:spLocks noChangeArrowheads="1"/>
          </p:cNvSpPr>
          <p:nvPr/>
        </p:nvSpPr>
        <p:spPr bwMode="auto">
          <a:xfrm>
            <a:off x="0" y="188913"/>
            <a:ext cx="144463" cy="463550"/>
          </a:xfrm>
          <a:prstGeom prst="rect">
            <a:avLst/>
          </a:prstGeom>
          <a:solidFill>
            <a:srgbClr val="1C488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 name="图片 1"/>
          <p:cNvPicPr>
            <a:picLocks noChangeAspect="1"/>
          </p:cNvPicPr>
          <p:nvPr/>
        </p:nvPicPr>
        <p:blipFill>
          <a:blip r:embed="rId1"/>
          <a:stretch>
            <a:fillRect/>
          </a:stretch>
        </p:blipFill>
        <p:spPr>
          <a:xfrm>
            <a:off x="1136650" y="1283335"/>
            <a:ext cx="2952750" cy="1543050"/>
          </a:xfrm>
          <a:prstGeom prst="rect">
            <a:avLst/>
          </a:prstGeom>
        </p:spPr>
      </p:pic>
      <p:pic>
        <p:nvPicPr>
          <p:cNvPr id="3" name="图片 2"/>
          <p:cNvPicPr>
            <a:picLocks noChangeAspect="1"/>
          </p:cNvPicPr>
          <p:nvPr/>
        </p:nvPicPr>
        <p:blipFill>
          <a:blip r:embed="rId2"/>
          <a:stretch>
            <a:fillRect/>
          </a:stretch>
        </p:blipFill>
        <p:spPr>
          <a:xfrm>
            <a:off x="4575175" y="1283335"/>
            <a:ext cx="2590800" cy="1762125"/>
          </a:xfrm>
          <a:prstGeom prst="rect">
            <a:avLst/>
          </a:prstGeom>
        </p:spPr>
      </p:pic>
      <p:sp>
        <p:nvSpPr>
          <p:cNvPr id="4" name="文本框 3"/>
          <p:cNvSpPr txBox="1"/>
          <p:nvPr/>
        </p:nvSpPr>
        <p:spPr>
          <a:xfrm>
            <a:off x="2030095" y="3045460"/>
            <a:ext cx="1165860" cy="368300"/>
          </a:xfrm>
          <a:prstGeom prst="rect">
            <a:avLst/>
          </a:prstGeom>
          <a:noFill/>
        </p:spPr>
        <p:txBody>
          <a:bodyPr wrap="square" rtlCol="0" anchor="t">
            <a:spAutoFit/>
          </a:bodyPr>
          <a:p>
            <a:r>
              <a:rPr lang="zh-CN" altLang="en-US"/>
              <a:t>智能助手</a:t>
            </a:r>
            <a:endParaRPr lang="zh-CN" altLang="en-US"/>
          </a:p>
        </p:txBody>
      </p:sp>
      <p:sp>
        <p:nvSpPr>
          <p:cNvPr id="10" name="文本框 9"/>
          <p:cNvSpPr txBox="1"/>
          <p:nvPr/>
        </p:nvSpPr>
        <p:spPr>
          <a:xfrm>
            <a:off x="5107305" y="3244850"/>
            <a:ext cx="1390650" cy="368300"/>
          </a:xfrm>
          <a:prstGeom prst="rect">
            <a:avLst/>
          </a:prstGeom>
          <a:noFill/>
        </p:spPr>
        <p:txBody>
          <a:bodyPr wrap="square" rtlCol="0" anchor="t">
            <a:spAutoFit/>
          </a:bodyPr>
          <a:p>
            <a:r>
              <a:rPr lang="zh-CN" altLang="en-US"/>
              <a:t>智能摄像头</a:t>
            </a:r>
            <a:endParaRPr lang="zh-CN" altLang="en-US"/>
          </a:p>
        </p:txBody>
      </p:sp>
      <p:pic>
        <p:nvPicPr>
          <p:cNvPr id="11" name="图片 10"/>
          <p:cNvPicPr>
            <a:picLocks noChangeAspect="1"/>
          </p:cNvPicPr>
          <p:nvPr/>
        </p:nvPicPr>
        <p:blipFill>
          <a:blip r:embed="rId3"/>
          <a:stretch>
            <a:fillRect/>
          </a:stretch>
        </p:blipFill>
        <p:spPr>
          <a:xfrm>
            <a:off x="4730750" y="3613150"/>
            <a:ext cx="2143125" cy="2143125"/>
          </a:xfrm>
          <a:prstGeom prst="rect">
            <a:avLst/>
          </a:prstGeom>
        </p:spPr>
      </p:pic>
      <p:sp>
        <p:nvSpPr>
          <p:cNvPr id="12" name="文本框 11"/>
          <p:cNvSpPr txBox="1"/>
          <p:nvPr/>
        </p:nvSpPr>
        <p:spPr>
          <a:xfrm>
            <a:off x="5106670" y="5827395"/>
            <a:ext cx="1390650" cy="368300"/>
          </a:xfrm>
          <a:prstGeom prst="rect">
            <a:avLst/>
          </a:prstGeom>
          <a:noFill/>
        </p:spPr>
        <p:txBody>
          <a:bodyPr wrap="square" rtlCol="0" anchor="t">
            <a:spAutoFit/>
          </a:bodyPr>
          <a:p>
            <a:r>
              <a:rPr lang="zh-CN" altLang="en-US"/>
              <a:t>文字转语音</a:t>
            </a:r>
            <a:endParaRPr lang="zh-CN" altLang="en-US"/>
          </a:p>
        </p:txBody>
      </p:sp>
      <p:pic>
        <p:nvPicPr>
          <p:cNvPr id="13" name="图片 12"/>
          <p:cNvPicPr>
            <a:picLocks noChangeAspect="1"/>
          </p:cNvPicPr>
          <p:nvPr/>
        </p:nvPicPr>
        <p:blipFill>
          <a:blip r:embed="rId4"/>
          <a:stretch>
            <a:fillRect/>
          </a:stretch>
        </p:blipFill>
        <p:spPr>
          <a:xfrm>
            <a:off x="1127125" y="3771265"/>
            <a:ext cx="2971800" cy="1543050"/>
          </a:xfrm>
          <a:prstGeom prst="rect">
            <a:avLst/>
          </a:prstGeom>
        </p:spPr>
      </p:pic>
      <p:sp>
        <p:nvSpPr>
          <p:cNvPr id="14" name="文本框 13"/>
          <p:cNvSpPr txBox="1"/>
          <p:nvPr/>
        </p:nvSpPr>
        <p:spPr>
          <a:xfrm>
            <a:off x="2030095" y="5459095"/>
            <a:ext cx="1165860" cy="368300"/>
          </a:xfrm>
          <a:prstGeom prst="rect">
            <a:avLst/>
          </a:prstGeom>
          <a:noFill/>
        </p:spPr>
        <p:txBody>
          <a:bodyPr wrap="square" rtlCol="0" anchor="t">
            <a:spAutoFit/>
          </a:bodyPr>
          <a:p>
            <a:r>
              <a:rPr lang="zh-CN" altLang="en-US"/>
              <a:t>自动驾驶</a:t>
            </a:r>
            <a:endParaRPr lang="zh-CN" altLang="en-US"/>
          </a:p>
        </p:txBody>
      </p:sp>
      <p:pic>
        <p:nvPicPr>
          <p:cNvPr id="15" name="图片 14"/>
          <p:cNvPicPr>
            <a:picLocks noChangeAspect="1"/>
          </p:cNvPicPr>
          <p:nvPr/>
        </p:nvPicPr>
        <p:blipFill>
          <a:blip r:embed="rId5"/>
          <a:stretch>
            <a:fillRect/>
          </a:stretch>
        </p:blipFill>
        <p:spPr>
          <a:xfrm>
            <a:off x="7938770" y="1283335"/>
            <a:ext cx="3257550" cy="1400175"/>
          </a:xfrm>
          <a:prstGeom prst="rect">
            <a:avLst/>
          </a:prstGeom>
        </p:spPr>
      </p:pic>
      <p:sp>
        <p:nvSpPr>
          <p:cNvPr id="16" name="文本框 15"/>
          <p:cNvSpPr txBox="1"/>
          <p:nvPr/>
        </p:nvSpPr>
        <p:spPr>
          <a:xfrm>
            <a:off x="8803640" y="2870835"/>
            <a:ext cx="1165860" cy="368300"/>
          </a:xfrm>
          <a:prstGeom prst="rect">
            <a:avLst/>
          </a:prstGeom>
          <a:noFill/>
        </p:spPr>
        <p:txBody>
          <a:bodyPr wrap="square" rtlCol="0" anchor="t">
            <a:spAutoFit/>
          </a:bodyPr>
          <a:p>
            <a:r>
              <a:rPr lang="zh-CN" altLang="en-US"/>
              <a:t>智能推荐</a:t>
            </a:r>
            <a:endParaRPr lang="zh-CN" altLang="en-US"/>
          </a:p>
        </p:txBody>
      </p:sp>
      <p:pic>
        <p:nvPicPr>
          <p:cNvPr id="17" name="图片 16"/>
          <p:cNvPicPr>
            <a:picLocks noChangeAspect="1"/>
          </p:cNvPicPr>
          <p:nvPr/>
        </p:nvPicPr>
        <p:blipFill>
          <a:blip r:embed="rId6"/>
          <a:stretch>
            <a:fillRect/>
          </a:stretch>
        </p:blipFill>
        <p:spPr>
          <a:xfrm>
            <a:off x="8262620" y="3666490"/>
            <a:ext cx="2609850" cy="1752600"/>
          </a:xfrm>
          <a:prstGeom prst="rect">
            <a:avLst/>
          </a:prstGeom>
        </p:spPr>
      </p:pic>
      <p:sp>
        <p:nvSpPr>
          <p:cNvPr id="19" name="文本框 18"/>
          <p:cNvSpPr txBox="1"/>
          <p:nvPr/>
        </p:nvSpPr>
        <p:spPr>
          <a:xfrm>
            <a:off x="8872220" y="5563235"/>
            <a:ext cx="1390650" cy="368300"/>
          </a:xfrm>
          <a:prstGeom prst="rect">
            <a:avLst/>
          </a:prstGeom>
          <a:noFill/>
        </p:spPr>
        <p:txBody>
          <a:bodyPr wrap="square" rtlCol="0" anchor="t">
            <a:spAutoFit/>
          </a:bodyPr>
          <a:p>
            <a:r>
              <a:rPr lang="zh-CN" altLang="en-US"/>
              <a:t>智能机器人</a:t>
            </a:r>
            <a:endParaRPr lang="zh-CN" altLang="en-US"/>
          </a:p>
        </p:txBody>
      </p:sp>
    </p:spTree>
  </p:cSld>
  <p:clrMapOvr>
    <a:masterClrMapping/>
  </p:clrMapOvr>
</p:sld>
</file>

<file path=ppt/tags/tag1.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2.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ags/tag3.xml><?xml version="1.0" encoding="utf-8"?>
<p:tagLst xmlns:p="http://schemas.openxmlformats.org/presentationml/2006/main">
  <p:tag name="KSO_WM_TEMPLATE_CATEGORY" val="preset"/>
  <p:tag name="KSO_WM_TEMPLATE_INDEX" val="11"/>
  <p:tag name="KSO_WM_UNIT_TYPE" val="f"/>
  <p:tag name="KSO_WM_UNIT_INDEX" val="1"/>
  <p:tag name="KSO_WM_UNIT_ID" val="259*f*1"/>
  <p:tag name="KSO_WM_UNIT_CLEAR" val="1"/>
  <p:tag name="KSO_WM_UNIT_LAYERLEVEL" val="1"/>
  <p:tag name="KSO_WM_UNIT_VALUE" val="319"/>
  <p:tag name="KSO_WM_UNIT_HIGHLIGHT" val="0"/>
  <p:tag name="KSO_WM_UNIT_COMPATIBLE" val="0"/>
  <p:tag name="KSO_WM_UNIT_PRESET_TEXT" val="请在此处添加文本"/>
  <p:tag name="KSO_WM_BEAUTIFY_FLAG" val="#wm#"/>
  <p:tag name="KSO_WM_TAG_VERSION" val="1.0"/>
</p:tagLst>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9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4249</Words>
  <Application>WPS 文字</Application>
  <PresentationFormat>宽屏</PresentationFormat>
  <Paragraphs>360</Paragraphs>
  <Slides>34</Slides>
  <Notes>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34</vt:i4>
      </vt:variant>
    </vt:vector>
  </HeadingPairs>
  <TitlesOfParts>
    <vt:vector size="49" baseType="lpstr">
      <vt:lpstr>Arial</vt:lpstr>
      <vt:lpstr>方正书宋_GBK</vt:lpstr>
      <vt:lpstr>Wingdings</vt:lpstr>
      <vt:lpstr>Calibri</vt:lpstr>
      <vt:lpstr>Helvetica Neue</vt:lpstr>
      <vt:lpstr>宋体</vt:lpstr>
      <vt:lpstr>汉仪书宋二KW</vt:lpstr>
      <vt:lpstr>等线</vt:lpstr>
      <vt:lpstr>汉仪中等线KW</vt:lpstr>
      <vt:lpstr>Calibri Light</vt:lpstr>
      <vt:lpstr>微软雅黑</vt:lpstr>
      <vt:lpstr>汉仪旗黑</vt:lpstr>
      <vt:lpstr>宋体</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哎呀小小草</dc:creator>
  <cp:lastModifiedBy>Prometheus</cp:lastModifiedBy>
  <cp:revision>957</cp:revision>
  <dcterms:created xsi:type="dcterms:W3CDTF">2022-11-09T07:47:33Z</dcterms:created>
  <dcterms:modified xsi:type="dcterms:W3CDTF">2022-11-09T07:47:33Z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2052-3.6.0.5672</vt:lpwstr>
  </property>
  <property fmtid="{D5CDD505-2E9C-101B-9397-08002B2CF9AE}" pid="3" name="ICV">
    <vt:lpwstr>9F3A1B784607404CA34E963AB5C77A14</vt:lpwstr>
  </property>
</Properties>
</file>